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 id="2147483661" r:id="rId3"/>
    <p:sldMasterId id="2147483650" r:id="rId4"/>
  </p:sldMasterIdLst>
  <p:notesMasterIdLst>
    <p:notesMasterId r:id="rId35"/>
  </p:notesMasterIdLst>
  <p:handoutMasterIdLst>
    <p:handoutMasterId r:id="rId36"/>
  </p:handoutMasterIdLst>
  <p:sldIdLst>
    <p:sldId id="279" r:id="rId5"/>
    <p:sldId id="258" r:id="rId6"/>
    <p:sldId id="259" r:id="rId7"/>
    <p:sldId id="280" r:id="rId8"/>
    <p:sldId id="281" r:id="rId9"/>
    <p:sldId id="282" r:id="rId10"/>
    <p:sldId id="283" r:id="rId11"/>
    <p:sldId id="260" r:id="rId12"/>
    <p:sldId id="261" r:id="rId13"/>
    <p:sldId id="262" r:id="rId14"/>
    <p:sldId id="263" r:id="rId15"/>
    <p:sldId id="264" r:id="rId16"/>
    <p:sldId id="266" r:id="rId17"/>
    <p:sldId id="267" r:id="rId18"/>
    <p:sldId id="268" r:id="rId19"/>
    <p:sldId id="269" r:id="rId20"/>
    <p:sldId id="271" r:id="rId21"/>
    <p:sldId id="272" r:id="rId22"/>
    <p:sldId id="273" r:id="rId23"/>
    <p:sldId id="274" r:id="rId24"/>
    <p:sldId id="275" r:id="rId25"/>
    <p:sldId id="290" r:id="rId26"/>
    <p:sldId id="276" r:id="rId27"/>
    <p:sldId id="277" r:id="rId28"/>
    <p:sldId id="284" r:id="rId29"/>
    <p:sldId id="285" r:id="rId30"/>
    <p:sldId id="286" r:id="rId31"/>
    <p:sldId id="287" r:id="rId32"/>
    <p:sldId id="288" r:id="rId33"/>
    <p:sldId id="278" r:id="rId3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4931"/>
    <a:srgbClr val="D03427"/>
    <a:srgbClr val="FFBA0D"/>
    <a:srgbClr val="417638"/>
    <a:srgbClr val="065F85"/>
  </p:clrMru>
</p:presentationPr>
</file>

<file path=ppt/tableStyles.xml><?xml version="1.0" encoding="utf-8"?>
<a:tblStyleLst xmlns:a="http://schemas.openxmlformats.org/drawingml/2006/main" def="{F2DE63D5-997A-4646-A377-4702673A728D}">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notesViewPr>
    <p:cSldViewPr snapToGrid="0" snapToObjects="1">
      <p:cViewPr varScale="1">
        <p:scale>
          <a:sx n="113" d="100"/>
          <a:sy n="113" d="100"/>
        </p:scale>
        <p:origin x="-3000" y="-96"/>
      </p:cViewPr>
      <p:guideLst>
        <p:guide orient="horz" pos="2909"/>
        <p:guide pos="218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9BAE6801-EB35-4142-8710-16C67FC8F276}" type="datetimeFigureOut">
              <a:rPr lang="en-US" smtClean="0"/>
              <a:pPr/>
              <a:t>10/21/2012</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8C15AF5E-3075-094D-9490-F34E8851D82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930E3FFB-F8A7-6045-BFD7-2661EF09C402}" type="datetimeFigureOut">
              <a:rPr lang="en-US" smtClean="0"/>
              <a:pPr/>
              <a:t>10/21/2012</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49CB98E-FC28-D941-85D3-EB0C5EF416C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Rot="1" noChangeAspect="1" noChangeArrowheads="1"/>
          </p:cNvSpPr>
          <p:nvPr>
            <p:ph type="sldImg"/>
          </p:nvPr>
        </p:nvSpPr>
        <p:spPr>
          <a:xfrm>
            <a:off x="1165225" y="692150"/>
            <a:ext cx="4619625" cy="3463925"/>
          </a:xfrm>
          <a:solidFill>
            <a:srgbClr val="FFFFFF"/>
          </a:solidFill>
          <a:ln/>
        </p:spPr>
      </p:sp>
      <p:sp>
        <p:nvSpPr>
          <p:cNvPr id="93186" name="Rectangle 2"/>
          <p:cNvSpPr>
            <a:spLocks noGrp="1" noChangeArrowheads="1"/>
          </p:cNvSpPr>
          <p:nvPr>
            <p:ph type="body" idx="1"/>
          </p:nvPr>
        </p:nvSpPr>
        <p:spPr>
          <a:ln/>
        </p:spPr>
        <p:txBody>
          <a:bodyPr/>
          <a:lstStyle/>
          <a:p>
            <a:pPr eaLnBrk="1" hangingPunct="1">
              <a:defRPr/>
            </a:pPr>
            <a:endParaRPr lang="en-US" dirty="0" smtClean="0">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30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49CB98E-FC28-D941-85D3-EB0C5EF416C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hort Title">
    <p:spTree>
      <p:nvGrpSpPr>
        <p:cNvPr id="1" name=""/>
        <p:cNvGrpSpPr/>
        <p:nvPr/>
      </p:nvGrpSpPr>
      <p:grpSpPr>
        <a:xfrm>
          <a:off x="0" y="0"/>
          <a:ext cx="0" cy="0"/>
          <a:chOff x="0" y="0"/>
          <a:chExt cx="0" cy="0"/>
        </a:xfrm>
      </p:grpSpPr>
      <p:cxnSp>
        <p:nvCxnSpPr>
          <p:cNvPr id="8" name="Straight Connector 7"/>
          <p:cNvCxnSpPr/>
          <p:nvPr userDrawn="1"/>
        </p:nvCxnSpPr>
        <p:spPr>
          <a:xfrm rot="5400000">
            <a:off x="5332231" y="1440623"/>
            <a:ext cx="762000" cy="0"/>
          </a:xfrm>
          <a:prstGeom prst="line">
            <a:avLst/>
          </a:prstGeom>
        </p:spPr>
        <p:style>
          <a:lnRef idx="2">
            <a:schemeClr val="dk1"/>
          </a:lnRef>
          <a:fillRef idx="0">
            <a:schemeClr val="dk1"/>
          </a:fillRef>
          <a:effectRef idx="1">
            <a:schemeClr val="dk1"/>
          </a:effectRef>
          <a:fontRef idx="minor">
            <a:schemeClr val="tx1"/>
          </a:fontRef>
        </p:style>
      </p:cxnSp>
      <p:sp>
        <p:nvSpPr>
          <p:cNvPr id="4" name="Title 3"/>
          <p:cNvSpPr>
            <a:spLocks noGrp="1"/>
          </p:cNvSpPr>
          <p:nvPr>
            <p:ph type="title" hasCustomPrompt="1"/>
          </p:nvPr>
        </p:nvSpPr>
        <p:spPr>
          <a:xfrm>
            <a:off x="171450" y="1059623"/>
            <a:ext cx="5387402" cy="762000"/>
          </a:xfrm>
          <a:prstGeom prst="rect">
            <a:avLst/>
          </a:prstGeom>
        </p:spPr>
        <p:txBody>
          <a:bodyPr/>
          <a:lstStyle>
            <a:lvl1pPr marL="0" marR="0" indent="0" defTabSz="457200" rtl="0" eaLnBrk="1" fontAlgn="auto" latinLnBrk="0" hangingPunct="1">
              <a:lnSpc>
                <a:spcPct val="100000"/>
              </a:lnSpc>
              <a:spcBef>
                <a:spcPct val="0"/>
              </a:spcBef>
              <a:spcAft>
                <a:spcPts val="0"/>
              </a:spcAft>
              <a:tabLst/>
              <a:defRPr sz="1800" baseline="0">
                <a:latin typeface="Rockwell" pitchFamily="18" charset="0"/>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uLnTx/>
                <a:uFillTx/>
                <a:latin typeface="Arial"/>
                <a:ea typeface="+mj-ea"/>
                <a:cs typeface="Arial"/>
              </a:rPr>
              <a:t>Presentation Title</a:t>
            </a:r>
            <a:br>
              <a:rPr kumimoji="0" lang="en-US" sz="2800" b="1" i="0" u="none" strike="noStrike" kern="1200" cap="none" spc="0" normalizeH="0" baseline="0" noProof="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uLnTx/>
                <a:uFillTx/>
                <a:latin typeface="Arial"/>
                <a:ea typeface="+mj-ea"/>
                <a:cs typeface="Arial"/>
              </a:rPr>
            </a:br>
            <a:fld id="{2F66BAD3-00F2-42CB-A3C2-EDE7F6C941A2}" type="datetime4">
              <a:rPr kumimoji="0" lang="en-US" sz="1800" b="1" i="1" u="none" strike="noStrike" kern="1200" cap="none" spc="0" normalizeH="0" baseline="0" noProof="0" smtClean="0">
                <a:ln w="17780" cmpd="sng">
                  <a:noFill/>
                  <a:prstDash val="solid"/>
                  <a:miter lim="800000"/>
                </a:ln>
                <a:solidFill>
                  <a:schemeClr val="tx1"/>
                </a:solidFill>
                <a:effectLst/>
                <a:uLnTx/>
                <a:uFillTx/>
                <a:latin typeface="Arial"/>
                <a:ea typeface="+mj-ea"/>
                <a:cs typeface="Arial"/>
              </a:rPr>
              <a:pPr marL="0" marR="0" lvl="0" indent="0" defTabSz="457200" rtl="0" eaLnBrk="1" fontAlgn="auto" latinLnBrk="0" hangingPunct="1">
                <a:lnSpc>
                  <a:spcPct val="100000"/>
                </a:lnSpc>
                <a:spcBef>
                  <a:spcPct val="0"/>
                </a:spcBef>
                <a:spcAft>
                  <a:spcPts val="0"/>
                </a:spcAft>
                <a:tabLst/>
                <a:defRPr/>
              </a:pPr>
              <a:t>March 28, 2012</a:t>
            </a:fld>
            <a:endParaRPr kumimoji="0" lang="en-US" sz="2800" b="1" i="1" u="none" strike="noStrike" kern="1200" cap="none" spc="0" normalizeH="0" baseline="0" noProof="0" dirty="0">
              <a:ln w="17780" cmpd="sng">
                <a:noFill/>
                <a:prstDash val="solid"/>
                <a:miter lim="800000"/>
              </a:ln>
              <a:solidFill>
                <a:schemeClr val="tx1"/>
              </a:solidFill>
              <a:effectLst/>
              <a:uLnTx/>
              <a:uFillTx/>
              <a:latin typeface="Arial"/>
              <a:ea typeface="+mj-ea"/>
              <a:cs typeface="Arial"/>
            </a:endParaRPr>
          </a:p>
        </p:txBody>
      </p:sp>
      <p:pic>
        <p:nvPicPr>
          <p:cNvPr id="5" name="Picture 4" descr="Austin-Chamber-Logo-RGB-horizontal.jpg"/>
          <p:cNvPicPr>
            <a:picLocks noChangeAspect="1"/>
          </p:cNvPicPr>
          <p:nvPr userDrawn="1"/>
        </p:nvPicPr>
        <p:blipFill>
          <a:blip r:embed="rId2" cstate="print"/>
          <a:stretch>
            <a:fillRect/>
          </a:stretch>
        </p:blipFill>
        <p:spPr>
          <a:xfrm>
            <a:off x="5943600" y="945323"/>
            <a:ext cx="2638825" cy="990600"/>
          </a:xfrm>
          <a:prstGeom prst="rect">
            <a:avLst/>
          </a:prstGeom>
        </p:spPr>
      </p:pic>
    </p:spTree>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Copy and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686" y="1422400"/>
            <a:ext cx="4196047" cy="4579938"/>
          </a:xfrm>
        </p:spPr>
        <p:txBody>
          <a:bodyPr vert="horz">
            <a:normAutofit/>
          </a:bodyPr>
          <a:lstStyle>
            <a:lvl1pPr algn="l">
              <a:buClr>
                <a:srgbClr val="DE4931"/>
              </a:buClr>
              <a:buFont typeface="Wingdings" charset="2"/>
              <a:buNone/>
              <a:defRPr sz="3200"/>
            </a:lvl1pPr>
            <a:lvl2pPr algn="l">
              <a:buClr>
                <a:srgbClr val="DE4931"/>
              </a:buClr>
              <a:buFont typeface="Wingdings" charset="2"/>
              <a:buNone/>
              <a:defRPr sz="2400"/>
            </a:lvl2pPr>
            <a:lvl3pPr algn="l">
              <a:buClr>
                <a:srgbClr val="DE4931"/>
              </a:buClr>
              <a:buFont typeface="Wingdings" charset="2"/>
              <a:buNone/>
              <a:defRPr sz="2000"/>
            </a:lvl3pPr>
            <a:lvl4pPr algn="l">
              <a:buClr>
                <a:srgbClr val="DE4931"/>
              </a:buClr>
              <a:buFont typeface="Wingdings" charset="2"/>
              <a:buNone/>
              <a:defRPr sz="1600"/>
            </a:lvl4pPr>
            <a:lvl5pPr algn="l">
              <a:buClr>
                <a:srgbClr val="DE4931"/>
              </a:buClr>
              <a:buFont typeface="Wingdings" charset="2"/>
              <a:buNone/>
              <a:defRPr sz="1400"/>
            </a:lvl5pPr>
          </a:lstStyle>
          <a:p>
            <a:pPr lvl="0"/>
            <a:r>
              <a:rPr lang="en-US" dirty="0" smtClean="0"/>
              <a:t>Insert copy</a:t>
            </a:r>
          </a:p>
        </p:txBody>
      </p:sp>
      <p:sp>
        <p:nvSpPr>
          <p:cNvPr id="7" name="Content Placeholder 6"/>
          <p:cNvSpPr>
            <a:spLocks noGrp="1"/>
          </p:cNvSpPr>
          <p:nvPr>
            <p:ph sz="quarter" idx="10" hasCustomPrompt="1"/>
          </p:nvPr>
        </p:nvSpPr>
        <p:spPr>
          <a:xfrm>
            <a:off x="4597399" y="1422401"/>
            <a:ext cx="4251502" cy="4579938"/>
          </a:xfrm>
        </p:spPr>
        <p:txBody>
          <a:bodyPr>
            <a:normAutofit/>
          </a:bodyPr>
          <a:lstStyle>
            <a:lvl1pPr>
              <a:buNone/>
              <a:defRPr sz="1400">
                <a:solidFill>
                  <a:schemeClr val="bg1">
                    <a:lumMod val="75000"/>
                  </a:schemeClr>
                </a:solidFill>
              </a:defRPr>
            </a:lvl1pPr>
          </a:lstStyle>
          <a:p>
            <a:pPr lvl="0"/>
            <a:r>
              <a:rPr lang="en-US" dirty="0" smtClean="0"/>
              <a:t>Insert Image</a:t>
            </a:r>
            <a:endParaRPr lang="en-US" dirty="0"/>
          </a:p>
        </p:txBody>
      </p:sp>
      <p:sp>
        <p:nvSpPr>
          <p:cNvPr id="5" name="Title 7"/>
          <p:cNvSpPr>
            <a:spLocks noGrp="1"/>
          </p:cNvSpPr>
          <p:nvPr>
            <p:ph type="title"/>
          </p:nvPr>
        </p:nvSpPr>
        <p:spPr>
          <a:xfrm>
            <a:off x="457200" y="3000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1205" y="1580225"/>
            <a:ext cx="8547696" cy="4678872"/>
          </a:xfrm>
        </p:spPr>
        <p:txBody>
          <a:bodyPr vert="horz">
            <a:normAutofit/>
          </a:bodyPr>
          <a:lstStyle>
            <a:lvl1pPr>
              <a:buClr>
                <a:srgbClr val="DE4931"/>
              </a:buClr>
              <a:buFont typeface="Wingdings" charset="2"/>
              <a:buNone/>
              <a:defRPr sz="1400">
                <a:solidFill>
                  <a:srgbClr val="BFBFBF"/>
                </a:solidFill>
              </a:defRPr>
            </a:lvl1pPr>
            <a:lvl2pPr algn="l">
              <a:buClr>
                <a:srgbClr val="DE4931"/>
              </a:buClr>
              <a:buFont typeface="Wingdings" charset="2"/>
              <a:buNone/>
              <a:defRPr sz="3200"/>
            </a:lvl2pPr>
            <a:lvl3pPr>
              <a:buClr>
                <a:srgbClr val="DE4931"/>
              </a:buClr>
              <a:buFont typeface="Wingdings" charset="2"/>
              <a:buNone/>
              <a:defRPr/>
            </a:lvl3pPr>
            <a:lvl4pPr>
              <a:buClr>
                <a:srgbClr val="DE4931"/>
              </a:buClr>
              <a:buFont typeface="Wingdings" charset="2"/>
              <a:buNone/>
              <a:defRPr/>
            </a:lvl4pPr>
            <a:lvl5pPr>
              <a:buClr>
                <a:srgbClr val="DE4931"/>
              </a:buClr>
              <a:buFont typeface="Wingdings" charset="2"/>
              <a:buNone/>
              <a:defRPr sz="1800"/>
            </a:lvl5pPr>
          </a:lstStyle>
          <a:p>
            <a:pPr lvl="0"/>
            <a:r>
              <a:rPr lang="en-US" dirty="0" smtClean="0"/>
              <a:t>Insert Image</a:t>
            </a:r>
            <a:endParaRPr lang="en-US" dirty="0"/>
          </a:p>
        </p:txBody>
      </p:sp>
      <p:sp>
        <p:nvSpPr>
          <p:cNvPr id="5" name="Title 7"/>
          <p:cNvSpPr>
            <a:spLocks noGrp="1"/>
          </p:cNvSpPr>
          <p:nvPr>
            <p:ph type="title"/>
          </p:nvPr>
        </p:nvSpPr>
        <p:spPr>
          <a:xfrm>
            <a:off x="457200" y="3000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Image and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01205" y="1586999"/>
            <a:ext cx="8547520" cy="4201026"/>
          </a:xfrm>
        </p:spPr>
        <p:txBody>
          <a:bodyPr vert="horz">
            <a:normAutofit/>
          </a:bodyPr>
          <a:lstStyle>
            <a:lvl1pPr>
              <a:buClr>
                <a:srgbClr val="DE4931"/>
              </a:buClr>
              <a:buFont typeface="Wingdings" charset="2"/>
              <a:buNone/>
              <a:defRPr sz="1400">
                <a:solidFill>
                  <a:srgbClr val="BFBFBF"/>
                </a:solidFill>
              </a:defRPr>
            </a:lvl1pPr>
            <a:lvl2pPr algn="l">
              <a:buClr>
                <a:srgbClr val="DE4931"/>
              </a:buClr>
              <a:buFont typeface="Wingdings" charset="2"/>
              <a:buNone/>
              <a:defRPr sz="3200"/>
            </a:lvl2pPr>
            <a:lvl3pPr>
              <a:buClr>
                <a:srgbClr val="DE4931"/>
              </a:buClr>
              <a:buFont typeface="Wingdings" charset="2"/>
              <a:buNone/>
              <a:defRPr/>
            </a:lvl3pPr>
            <a:lvl4pPr>
              <a:buClr>
                <a:srgbClr val="DE4931"/>
              </a:buClr>
              <a:buFont typeface="Wingdings" charset="2"/>
              <a:buNone/>
              <a:defRPr/>
            </a:lvl4pPr>
            <a:lvl5pPr>
              <a:buClr>
                <a:srgbClr val="DE4931"/>
              </a:buClr>
              <a:buFont typeface="Wingdings" charset="2"/>
              <a:buNone/>
              <a:defRPr sz="1800"/>
            </a:lvl5pPr>
          </a:lstStyle>
          <a:p>
            <a:pPr lvl="0"/>
            <a:r>
              <a:rPr lang="en-US" dirty="0" smtClean="0"/>
              <a:t>Insert Image</a:t>
            </a:r>
            <a:endParaRPr lang="en-US" dirty="0"/>
          </a:p>
        </p:txBody>
      </p:sp>
      <p:sp>
        <p:nvSpPr>
          <p:cNvPr id="5" name="Text Placeholder 4"/>
          <p:cNvSpPr>
            <a:spLocks noGrp="1"/>
          </p:cNvSpPr>
          <p:nvPr>
            <p:ph type="body" sz="quarter" idx="10" hasCustomPrompt="1"/>
          </p:nvPr>
        </p:nvSpPr>
        <p:spPr>
          <a:xfrm>
            <a:off x="301205" y="6092825"/>
            <a:ext cx="8547520" cy="471488"/>
          </a:xfrm>
        </p:spPr>
        <p:txBody>
          <a:bodyPr>
            <a:normAutofit/>
          </a:bodyPr>
          <a:lstStyle>
            <a:lvl1pPr>
              <a:buNone/>
              <a:defRPr sz="1400" i="1" baseline="0">
                <a:solidFill>
                  <a:schemeClr val="tx1"/>
                </a:solidFill>
              </a:defRPr>
            </a:lvl1pPr>
            <a:lvl2pPr>
              <a:buNone/>
              <a:defRPr/>
            </a:lvl2pPr>
            <a:lvl3pPr>
              <a:buNone/>
              <a:defRPr/>
            </a:lvl3pPr>
            <a:lvl4pPr>
              <a:buNone/>
              <a:defRPr/>
            </a:lvl4pPr>
            <a:lvl5pPr>
              <a:buNone/>
              <a:defRPr/>
            </a:lvl5pPr>
          </a:lstStyle>
          <a:p>
            <a:pPr lvl="0"/>
            <a:r>
              <a:rPr lang="en-US" dirty="0" smtClean="0"/>
              <a:t>Insert Image Caption</a:t>
            </a:r>
            <a:endParaRPr lang="en-US" dirty="0"/>
          </a:p>
        </p:txBody>
      </p:sp>
      <p:sp>
        <p:nvSpPr>
          <p:cNvPr id="7" name="Title 7"/>
          <p:cNvSpPr>
            <a:spLocks noGrp="1"/>
          </p:cNvSpPr>
          <p:nvPr>
            <p:ph type="title"/>
          </p:nvPr>
        </p:nvSpPr>
        <p:spPr>
          <a:xfrm>
            <a:off x="457200" y="2746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09137" y="3892352"/>
            <a:ext cx="4953172" cy="458375"/>
          </a:xfrm>
          <a:prstGeom prst="rect">
            <a:avLst/>
          </a:prstGeom>
        </p:spPr>
        <p:txBody>
          <a:bodyPr anchor="b"/>
          <a:lstStyle>
            <a:lvl1pPr>
              <a:defRPr sz="2400" b="1" cap="all"/>
            </a:lvl1pPr>
          </a:lstStyle>
          <a:p>
            <a:r>
              <a:rPr lang="en-US" dirty="0" smtClean="0"/>
              <a:t>INSERT title</a:t>
            </a:r>
            <a:endParaRPr lang="en-US" dirty="0"/>
          </a:p>
        </p:txBody>
      </p:sp>
      <p:sp>
        <p:nvSpPr>
          <p:cNvPr id="3" name="Subtitle 2"/>
          <p:cNvSpPr>
            <a:spLocks noGrp="1"/>
          </p:cNvSpPr>
          <p:nvPr>
            <p:ph type="subTitle" idx="1" hasCustomPrompt="1"/>
          </p:nvPr>
        </p:nvSpPr>
        <p:spPr>
          <a:xfrm>
            <a:off x="3909137" y="4325985"/>
            <a:ext cx="4953172" cy="542192"/>
          </a:xfrm>
          <a:prstGeom prst="rect">
            <a:avLst/>
          </a:prstGeom>
        </p:spPr>
        <p:txBody>
          <a:bodyPr anchor="t">
            <a:normAutofit/>
          </a:bodyPr>
          <a:lstStyle>
            <a:lvl1pPr marL="0" indent="0" algn="r">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2463" y="177800"/>
            <a:ext cx="7839075" cy="1720850"/>
          </a:xfrm>
          <a:prstGeom prst="rect">
            <a:avLst/>
          </a:prstGeom>
        </p:spPr>
        <p:txBody>
          <a:bodyPr lIns="38405" tIns="19202" rIns="38405" bIns="19202"/>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340027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ng Title">
    <p:spTree>
      <p:nvGrpSpPr>
        <p:cNvPr id="1" name=""/>
        <p:cNvGrpSpPr/>
        <p:nvPr/>
      </p:nvGrpSpPr>
      <p:grpSpPr>
        <a:xfrm>
          <a:off x="0" y="0"/>
          <a:ext cx="0" cy="0"/>
          <a:chOff x="0" y="0"/>
          <a:chExt cx="0" cy="0"/>
        </a:xfrm>
      </p:grpSpPr>
      <p:cxnSp>
        <p:nvCxnSpPr>
          <p:cNvPr id="5" name="Straight Connector 4"/>
          <p:cNvCxnSpPr/>
          <p:nvPr userDrawn="1"/>
        </p:nvCxnSpPr>
        <p:spPr>
          <a:xfrm rot="5400000">
            <a:off x="5144389" y="1461976"/>
            <a:ext cx="1137684" cy="0"/>
          </a:xfrm>
          <a:prstGeom prst="line">
            <a:avLst/>
          </a:prstGeom>
        </p:spPr>
        <p:style>
          <a:lnRef idx="2">
            <a:schemeClr val="dk1"/>
          </a:lnRef>
          <a:fillRef idx="0">
            <a:schemeClr val="dk1"/>
          </a:fillRef>
          <a:effectRef idx="1">
            <a:schemeClr val="dk1"/>
          </a:effectRef>
          <a:fontRef idx="minor">
            <a:schemeClr val="tx1"/>
          </a:fontRef>
        </p:style>
      </p:cxnSp>
      <p:sp>
        <p:nvSpPr>
          <p:cNvPr id="4" name="Title 3"/>
          <p:cNvSpPr>
            <a:spLocks noGrp="1"/>
          </p:cNvSpPr>
          <p:nvPr>
            <p:ph type="title" hasCustomPrompt="1"/>
          </p:nvPr>
        </p:nvSpPr>
        <p:spPr>
          <a:xfrm>
            <a:off x="171450" y="1059623"/>
            <a:ext cx="5387402" cy="762000"/>
          </a:xfrm>
          <a:prstGeom prst="rect">
            <a:avLst/>
          </a:prstGeom>
        </p:spPr>
        <p:txBody>
          <a:bodyPr/>
          <a:lstStyle>
            <a:lvl1pPr marL="0" marR="0" indent="0" defTabSz="457200" rtl="0" eaLnBrk="1" fontAlgn="auto" latinLnBrk="0" hangingPunct="1">
              <a:lnSpc>
                <a:spcPct val="100000"/>
              </a:lnSpc>
              <a:spcBef>
                <a:spcPct val="0"/>
              </a:spcBef>
              <a:spcAft>
                <a:spcPts val="0"/>
              </a:spcAft>
              <a:tabLst/>
              <a:defRPr>
                <a:latin typeface="Rockwell" pitchFamily="18" charset="0"/>
              </a:defRPr>
            </a:lvl1pPr>
          </a:lstStyle>
          <a:p>
            <a:pPr marL="0" marR="0" lvl="0" indent="0" defTabSz="457200" rtl="0" eaLnBrk="1" fontAlgn="auto" latinLnBrk="0" hangingPunct="1">
              <a:lnSpc>
                <a:spcPct val="100000"/>
              </a:lnSpc>
              <a:spcBef>
                <a:spcPct val="0"/>
              </a:spcBef>
              <a:spcAft>
                <a:spcPts val="0"/>
              </a:spcAft>
              <a:tabLst/>
              <a:defRPr/>
            </a:pPr>
            <a:r>
              <a:rPr kumimoji="0" lang="en-US" sz="2800" b="1" i="0" u="none" strike="noStrike" kern="1200" cap="none" spc="0" normalizeH="0" baseline="0" noProof="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uLnTx/>
                <a:uFillTx/>
                <a:latin typeface="Arial"/>
                <a:ea typeface="+mj-ea"/>
                <a:cs typeface="Arial"/>
              </a:rPr>
              <a:t>Presentation Title</a:t>
            </a:r>
            <a:br>
              <a:rPr kumimoji="0" lang="en-US" sz="2800" b="1" i="0" u="none" strike="noStrike" kern="1200" cap="none" spc="0" normalizeH="0" baseline="0" noProof="0"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uLnTx/>
                <a:uFillTx/>
                <a:latin typeface="Arial"/>
                <a:ea typeface="+mj-ea"/>
                <a:cs typeface="Arial"/>
              </a:rPr>
            </a:br>
            <a:fld id="{2F66BAD3-00F2-42CB-A3C2-EDE7F6C941A2}" type="datetime4">
              <a:rPr kumimoji="0" lang="en-US" sz="1800" b="1" i="1" u="none" strike="noStrike" kern="1200" cap="none" spc="0" normalizeH="0" baseline="0" noProof="0" smtClean="0">
                <a:ln w="17780" cmpd="sng">
                  <a:noFill/>
                  <a:prstDash val="solid"/>
                  <a:miter lim="800000"/>
                </a:ln>
                <a:solidFill>
                  <a:schemeClr val="tx1"/>
                </a:solidFill>
                <a:effectLst/>
                <a:uLnTx/>
                <a:uFillTx/>
                <a:latin typeface="Arial"/>
                <a:ea typeface="+mj-ea"/>
                <a:cs typeface="Arial"/>
              </a:rPr>
              <a:pPr marL="0" marR="0" lvl="0" indent="0" defTabSz="457200" rtl="0" eaLnBrk="1" fontAlgn="auto" latinLnBrk="0" hangingPunct="1">
                <a:lnSpc>
                  <a:spcPct val="100000"/>
                </a:lnSpc>
                <a:spcBef>
                  <a:spcPct val="0"/>
                </a:spcBef>
                <a:spcAft>
                  <a:spcPts val="0"/>
                </a:spcAft>
                <a:tabLst/>
                <a:defRPr/>
              </a:pPr>
              <a:t>March 28, 2012</a:t>
            </a:fld>
            <a:endParaRPr kumimoji="0" lang="en-US" sz="2800" b="1" i="1" u="none" strike="noStrike" kern="1200" cap="none" spc="0" normalizeH="0" baseline="0" noProof="0" dirty="0">
              <a:ln w="17780" cmpd="sng">
                <a:noFill/>
                <a:prstDash val="solid"/>
                <a:miter lim="800000"/>
              </a:ln>
              <a:solidFill>
                <a:schemeClr val="tx1"/>
              </a:solidFill>
              <a:effectLst/>
              <a:uLnTx/>
              <a:uFillTx/>
              <a:latin typeface="Arial"/>
              <a:ea typeface="+mj-ea"/>
              <a:cs typeface="Arial"/>
            </a:endParaRPr>
          </a:p>
        </p:txBody>
      </p:sp>
      <p:pic>
        <p:nvPicPr>
          <p:cNvPr id="9" name="Picture 8" descr="Austin-Chamber-Logo-RGB-horizontal.jpg"/>
          <p:cNvPicPr>
            <a:picLocks noChangeAspect="1"/>
          </p:cNvPicPr>
          <p:nvPr userDrawn="1"/>
        </p:nvPicPr>
        <p:blipFill>
          <a:blip r:embed="rId2"/>
          <a:stretch>
            <a:fillRect/>
          </a:stretch>
        </p:blipFill>
        <p:spPr>
          <a:xfrm>
            <a:off x="5950468" y="802448"/>
            <a:ext cx="2625089" cy="990600"/>
          </a:xfrm>
          <a:prstGeom prst="rect">
            <a:avLst/>
          </a:prstGeom>
        </p:spPr>
      </p:pic>
      <p:sp>
        <p:nvSpPr>
          <p:cNvPr id="13" name="Text Placeholder 12"/>
          <p:cNvSpPr>
            <a:spLocks noGrp="1"/>
          </p:cNvSpPr>
          <p:nvPr>
            <p:ph type="body" sz="quarter" idx="11" hasCustomPrompt="1"/>
          </p:nvPr>
        </p:nvSpPr>
        <p:spPr>
          <a:xfrm>
            <a:off x="6677024" y="1678748"/>
            <a:ext cx="2352675" cy="369332"/>
          </a:xfrm>
          <a:prstGeom prst="rect">
            <a:avLst/>
          </a:prstGeom>
        </p:spPr>
        <p:txBody>
          <a:bodyPr/>
          <a:lstStyle>
            <a:lvl1pPr algn="l">
              <a:defRPr sz="1400" cap="all" baseline="0">
                <a:latin typeface="Rockwell" pitchFamily="18" charset="0"/>
              </a:defRPr>
            </a:lvl1pPr>
            <a:lvl2pPr>
              <a:defRPr sz="1800">
                <a:latin typeface="Rockwell" pitchFamily="18" charset="0"/>
              </a:defRPr>
            </a:lvl2pPr>
            <a:lvl3pPr>
              <a:defRPr sz="1800">
                <a:latin typeface="Rockwell" pitchFamily="18" charset="0"/>
              </a:defRPr>
            </a:lvl3pPr>
            <a:lvl4pPr>
              <a:defRPr sz="1800">
                <a:latin typeface="Rockwell" pitchFamily="18" charset="0"/>
              </a:defRPr>
            </a:lvl4pPr>
            <a:lvl5pPr>
              <a:defRPr sz="1800">
                <a:latin typeface="Rockwell" pitchFamily="18" charset="0"/>
              </a:defRPr>
            </a:lvl5pPr>
          </a:lstStyle>
          <a:p>
            <a:pPr lvl="0"/>
            <a:r>
              <a:rPr lang="en-US" dirty="0" smtClean="0"/>
              <a:t>Tag Here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09137" y="3892352"/>
            <a:ext cx="4953172" cy="817080"/>
          </a:xfrm>
          <a:prstGeom prst="rect">
            <a:avLst/>
          </a:prstGeom>
        </p:spPr>
        <p:txBody>
          <a:bodyPr anchor="ctr"/>
          <a:lstStyle>
            <a:lvl1pPr>
              <a:defRPr sz="2400" b="1" cap="all" baseline="0">
                <a:latin typeface="Rockwell" pitchFamily="18" charset="0"/>
              </a:defRPr>
            </a:lvl1pPr>
          </a:lstStyle>
          <a:p>
            <a:r>
              <a:rPr lang="en-US" dirty="0" smtClean="0"/>
              <a:t>INSERT title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09137" y="3892352"/>
            <a:ext cx="4953172" cy="458375"/>
          </a:xfrm>
          <a:prstGeom prst="rect">
            <a:avLst/>
          </a:prstGeom>
        </p:spPr>
        <p:txBody>
          <a:bodyPr anchor="b"/>
          <a:lstStyle>
            <a:lvl1pPr>
              <a:defRPr sz="2400" b="1" cap="all">
                <a:latin typeface="Rockwell" pitchFamily="18" charset="0"/>
              </a:defRPr>
            </a:lvl1pPr>
          </a:lstStyle>
          <a:p>
            <a:r>
              <a:rPr lang="en-US" dirty="0" smtClean="0"/>
              <a:t>INSERT title</a:t>
            </a:r>
            <a:endParaRPr lang="en-US" dirty="0"/>
          </a:p>
        </p:txBody>
      </p:sp>
      <p:sp>
        <p:nvSpPr>
          <p:cNvPr id="3" name="Subtitle 2"/>
          <p:cNvSpPr>
            <a:spLocks noGrp="1"/>
          </p:cNvSpPr>
          <p:nvPr>
            <p:ph type="subTitle" idx="1" hasCustomPrompt="1"/>
          </p:nvPr>
        </p:nvSpPr>
        <p:spPr>
          <a:xfrm>
            <a:off x="3909137" y="4325985"/>
            <a:ext cx="4953172" cy="542192"/>
          </a:xfrm>
          <a:prstGeom prst="rect">
            <a:avLst/>
          </a:prstGeom>
        </p:spPr>
        <p:txBody>
          <a:bodyPr anchor="t">
            <a:normAutofit/>
          </a:bodyPr>
          <a:lstStyle>
            <a:lvl1pPr marL="0" indent="0" algn="r">
              <a:buNone/>
              <a:defRPr sz="1400">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Long Title and Sub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09137" y="3699227"/>
            <a:ext cx="4953172" cy="826075"/>
          </a:xfrm>
          <a:prstGeom prst="rect">
            <a:avLst/>
          </a:prstGeom>
        </p:spPr>
        <p:txBody>
          <a:bodyPr anchor="b"/>
          <a:lstStyle>
            <a:lvl1pPr algn="r">
              <a:defRPr sz="2400" b="1" cap="all" baseline="0">
                <a:latin typeface="Rockwell" pitchFamily="18" charset="0"/>
              </a:defRPr>
            </a:lvl1pPr>
          </a:lstStyle>
          <a:p>
            <a:r>
              <a:rPr lang="en-US" dirty="0" smtClean="0"/>
              <a:t> INSERT Long </a:t>
            </a:r>
            <a:br>
              <a:rPr lang="en-US" dirty="0" smtClean="0"/>
            </a:br>
            <a:r>
              <a:rPr lang="en-US" dirty="0" smtClean="0"/>
              <a:t>title</a:t>
            </a:r>
            <a:endParaRPr lang="en-US" dirty="0"/>
          </a:p>
        </p:txBody>
      </p:sp>
      <p:sp>
        <p:nvSpPr>
          <p:cNvPr id="3" name="Subtitle 2"/>
          <p:cNvSpPr>
            <a:spLocks noGrp="1"/>
          </p:cNvSpPr>
          <p:nvPr>
            <p:ph type="subTitle" idx="1" hasCustomPrompt="1"/>
          </p:nvPr>
        </p:nvSpPr>
        <p:spPr>
          <a:xfrm>
            <a:off x="3909137" y="4480855"/>
            <a:ext cx="4953172" cy="572525"/>
          </a:xfrm>
          <a:prstGeom prst="rect">
            <a:avLst/>
          </a:prstGeom>
        </p:spPr>
        <p:txBody>
          <a:bodyPr anchor="t">
            <a:normAutofit/>
          </a:bodyPr>
          <a:lstStyle>
            <a:lvl1pPr marL="0" indent="0" algn="r">
              <a:buNone/>
              <a:defRPr sz="1400">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96396" y="2763112"/>
            <a:ext cx="5874034" cy="1274955"/>
          </a:xfrm>
          <a:prstGeom prst="rect">
            <a:avLst/>
          </a:prstGeom>
        </p:spPr>
        <p:txBody>
          <a:bodyPr anchor="t"/>
          <a:lstStyle>
            <a:lvl1pPr algn="l">
              <a:defRPr sz="2400" b="0" cap="none" baseline="0">
                <a:latin typeface="Rockwell" pitchFamily="18" charset="0"/>
              </a:defRPr>
            </a:lvl1pPr>
          </a:lstStyle>
          <a:p>
            <a:r>
              <a:rPr lang="en-US" dirty="0" smtClean="0"/>
              <a:t>Insert key message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684" y="1418398"/>
            <a:ext cx="8461549" cy="4840699"/>
          </a:xfrm>
        </p:spPr>
        <p:txBody>
          <a:bodyPr vert="horz"/>
          <a:lstStyle>
            <a:lvl1pPr>
              <a:buClr>
                <a:srgbClr val="DE4931"/>
              </a:buClr>
              <a:buFont typeface="Wingdings" charset="2"/>
              <a:buChar char="§"/>
              <a:defRPr sz="3600">
                <a:latin typeface="Calibri" pitchFamily="34" charset="0"/>
                <a:cs typeface="Calibri" pitchFamily="34" charset="0"/>
              </a:defRPr>
            </a:lvl1pPr>
            <a:lvl2pPr algn="l">
              <a:buClr>
                <a:srgbClr val="DE4931"/>
              </a:buClr>
              <a:buFont typeface="Arial" pitchFamily="34" charset="0"/>
              <a:buChar char="•"/>
              <a:defRPr sz="3200">
                <a:latin typeface="Calibri" pitchFamily="34" charset="0"/>
                <a:cs typeface="Calibri" pitchFamily="34" charset="0"/>
              </a:defRPr>
            </a:lvl2pPr>
            <a:lvl3pPr>
              <a:buClr>
                <a:srgbClr val="DE4931"/>
              </a:buClr>
              <a:buFont typeface="Wingdings" charset="2"/>
              <a:buChar char="§"/>
              <a:defRPr>
                <a:latin typeface="Calibri" pitchFamily="34" charset="0"/>
                <a:cs typeface="Calibri" pitchFamily="34" charset="0"/>
              </a:defRPr>
            </a:lvl3pPr>
            <a:lvl4pPr>
              <a:buClr>
                <a:srgbClr val="DE4931"/>
              </a:buClr>
              <a:buFont typeface="Arial" pitchFamily="34" charset="0"/>
              <a:buChar char="•"/>
              <a:defRPr>
                <a:latin typeface="Calibri" pitchFamily="34" charset="0"/>
                <a:cs typeface="Calibri" pitchFamily="34" charset="0"/>
              </a:defRPr>
            </a:lvl4pPr>
            <a:lvl5pPr>
              <a:buClr>
                <a:srgbClr val="DE4931"/>
              </a:buClr>
              <a:buFont typeface="Wingdings" charset="2"/>
              <a:buChar char="§"/>
              <a:defRPr sz="1800">
                <a:latin typeface="Calibri" pitchFamily="34" charset="0"/>
                <a:cs typeface="Calibri" pitchFamily="34" charset="0"/>
              </a:defRPr>
            </a:lvl5pPr>
          </a:lstStyle>
          <a:p>
            <a:pPr lvl="0"/>
            <a:r>
              <a:rPr lang="en-US" dirty="0" smtClean="0"/>
              <a:t>Insert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a:xfrm>
            <a:off x="457200" y="3000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Cop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684" y="1418398"/>
            <a:ext cx="8461549" cy="4840699"/>
          </a:xfrm>
        </p:spPr>
        <p:txBody>
          <a:bodyPr vert="horz"/>
          <a:lstStyle>
            <a:lvl1pPr>
              <a:buClr>
                <a:srgbClr val="DE4931"/>
              </a:buClr>
              <a:buFont typeface="Wingdings" charset="2"/>
              <a:buNone/>
              <a:defRPr sz="3600"/>
            </a:lvl1pPr>
            <a:lvl2pPr algn="l">
              <a:buClr>
                <a:srgbClr val="DE4931"/>
              </a:buClr>
              <a:buFont typeface="Wingdings" charset="2"/>
              <a:buNone/>
              <a:defRPr sz="3200"/>
            </a:lvl2pPr>
            <a:lvl3pPr>
              <a:buClr>
                <a:srgbClr val="DE4931"/>
              </a:buClr>
              <a:buFont typeface="Wingdings" charset="2"/>
              <a:buNone/>
              <a:defRPr/>
            </a:lvl3pPr>
            <a:lvl4pPr>
              <a:buClr>
                <a:srgbClr val="DE4931"/>
              </a:buClr>
              <a:buFont typeface="Wingdings" charset="2"/>
              <a:buNone/>
              <a:defRPr/>
            </a:lvl4pPr>
            <a:lvl5pPr>
              <a:buClr>
                <a:srgbClr val="DE4931"/>
              </a:buClr>
              <a:buFont typeface="Wingdings" charset="2"/>
              <a:buNone/>
              <a:defRPr sz="1800"/>
            </a:lvl5pPr>
          </a:lstStyle>
          <a:p>
            <a:pPr lvl="0"/>
            <a:r>
              <a:rPr lang="en-US" dirty="0" smtClean="0"/>
              <a:t>Insert copy</a:t>
            </a:r>
          </a:p>
        </p:txBody>
      </p:sp>
      <p:sp>
        <p:nvSpPr>
          <p:cNvPr id="5" name="Title 7"/>
          <p:cNvSpPr>
            <a:spLocks noGrp="1"/>
          </p:cNvSpPr>
          <p:nvPr>
            <p:ph type="title"/>
          </p:nvPr>
        </p:nvSpPr>
        <p:spPr>
          <a:xfrm>
            <a:off x="457200" y="3000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89686" y="1422400"/>
            <a:ext cx="4196047" cy="4579938"/>
          </a:xfrm>
        </p:spPr>
        <p:txBody>
          <a:bodyPr vert="horz"/>
          <a:lstStyle>
            <a:lvl1pPr algn="l">
              <a:buClr>
                <a:srgbClr val="DE4931"/>
              </a:buClr>
              <a:buFont typeface="Wingdings" charset="2"/>
              <a:buChar char="§"/>
              <a:defRPr sz="3200"/>
            </a:lvl1pPr>
            <a:lvl2pPr algn="l">
              <a:buClr>
                <a:srgbClr val="DE4931"/>
              </a:buClr>
              <a:buFont typeface="Wingdings" charset="2"/>
              <a:buChar char="§"/>
              <a:defRPr sz="2400"/>
            </a:lvl2pPr>
            <a:lvl3pPr algn="l">
              <a:buClr>
                <a:srgbClr val="DE4931"/>
              </a:buClr>
              <a:buFont typeface="Wingdings" charset="2"/>
              <a:buChar char="§"/>
              <a:defRPr sz="2000"/>
            </a:lvl3pPr>
            <a:lvl4pPr algn="l">
              <a:buClr>
                <a:srgbClr val="DE4931"/>
              </a:buClr>
              <a:buFont typeface="Wingdings" charset="2"/>
              <a:buChar char="§"/>
              <a:defRPr sz="1600"/>
            </a:lvl4pPr>
            <a:lvl5pPr algn="l">
              <a:buClr>
                <a:srgbClr val="DE4931"/>
              </a:buClr>
              <a:buFont typeface="Wingdings" charset="2"/>
              <a:buChar char="§"/>
              <a:defRPr sz="1400"/>
            </a:lvl5pPr>
          </a:lstStyle>
          <a:p>
            <a:pPr lvl="0"/>
            <a:r>
              <a:rPr lang="en-US" dirty="0" smtClean="0"/>
              <a:t>Insert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0" hasCustomPrompt="1"/>
          </p:nvPr>
        </p:nvSpPr>
        <p:spPr>
          <a:xfrm>
            <a:off x="4597399" y="1422401"/>
            <a:ext cx="4251502" cy="4579938"/>
          </a:xfrm>
        </p:spPr>
        <p:txBody>
          <a:bodyPr>
            <a:normAutofit/>
          </a:bodyPr>
          <a:lstStyle>
            <a:lvl1pPr>
              <a:buNone/>
              <a:defRPr sz="1400">
                <a:solidFill>
                  <a:schemeClr val="bg1">
                    <a:lumMod val="75000"/>
                  </a:schemeClr>
                </a:solidFill>
              </a:defRPr>
            </a:lvl1pPr>
          </a:lstStyle>
          <a:p>
            <a:pPr lvl="0"/>
            <a:r>
              <a:rPr lang="en-US" dirty="0" smtClean="0"/>
              <a:t>Insert Image</a:t>
            </a:r>
            <a:endParaRPr lang="en-US" dirty="0"/>
          </a:p>
        </p:txBody>
      </p:sp>
      <p:sp>
        <p:nvSpPr>
          <p:cNvPr id="6" name="Title 7"/>
          <p:cNvSpPr>
            <a:spLocks noGrp="1"/>
          </p:cNvSpPr>
          <p:nvPr>
            <p:ph type="title"/>
          </p:nvPr>
        </p:nvSpPr>
        <p:spPr>
          <a:xfrm>
            <a:off x="457200" y="300038"/>
            <a:ext cx="5143500" cy="830262"/>
          </a:xfrm>
          <a:prstGeom prst="rect">
            <a:avLst/>
          </a:prstGeom>
        </p:spPr>
        <p:txBody>
          <a:bodyPr anchor="ctr" anchorCtr="0"/>
          <a:lstStyle>
            <a:lvl1pPr algn="r">
              <a:defRPr sz="2800" b="1" cap="none" spc="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Rockwell" pitchFamily="18" charset="0"/>
              </a:defRPr>
            </a:lvl1pPr>
          </a:lstStyle>
          <a:p>
            <a:r>
              <a:rPr lang="en-US" dirty="0" smtClean="0"/>
              <a:t>Click to edit Master title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K:\Photography\iStockz - Purchased\Austin\iStock_000017721833Large.jpg"/>
          <p:cNvPicPr>
            <a:picLocks noChangeAspect="1" noChangeArrowheads="1"/>
          </p:cNvPicPr>
          <p:nvPr/>
        </p:nvPicPr>
        <p:blipFill>
          <a:blip r:embed="rId4"/>
          <a:srcRect l="12928" t="9296" r="10795" b="4891"/>
          <a:stretch>
            <a:fillRect/>
          </a:stretch>
        </p:blipFill>
        <p:spPr bwMode="auto">
          <a:xfrm>
            <a:off x="0" y="0"/>
            <a:ext cx="9144000" cy="6858000"/>
          </a:xfrm>
          <a:prstGeom prst="rect">
            <a:avLst/>
          </a:prstGeom>
          <a:noFill/>
        </p:spPr>
      </p:pic>
      <p:sp>
        <p:nvSpPr>
          <p:cNvPr id="4" name="Rectangle 3"/>
          <p:cNvSpPr/>
          <p:nvPr/>
        </p:nvSpPr>
        <p:spPr>
          <a:xfrm>
            <a:off x="0" y="731520"/>
            <a:ext cx="9144000" cy="1463040"/>
          </a:xfrm>
          <a:prstGeom prst="rect">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Lst>
  <p:timing>
    <p:tnLst>
      <p:par>
        <p:cTn id="1" dur="indefinite" restart="never" nodeType="tmRoot"/>
      </p:par>
    </p:tnLst>
  </p:timing>
  <p:txStyles>
    <p:titleStyle>
      <a:lvl1pPr algn="r" defTabSz="457200" rtl="0" eaLnBrk="1" latinLnBrk="0" hangingPunct="1">
        <a:spcBef>
          <a:spcPct val="0"/>
        </a:spcBef>
        <a:buNone/>
        <a:defRPr sz="2800" b="0" kern="1200">
          <a:solidFill>
            <a:schemeClr val="tx1"/>
          </a:solidFill>
          <a:latin typeface="Arial"/>
          <a:ea typeface="+mj-ea"/>
          <a:cs typeface="Arial"/>
        </a:defRPr>
      </a:lvl1pPr>
    </p:titleStyle>
    <p:bodyStyle>
      <a:lvl1pPr marL="342900" indent="-342900" algn="r"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65F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668233" y="3423684"/>
            <a:ext cx="5645888" cy="1722474"/>
          </a:xfrm>
          <a:prstGeom prst="rect">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ustin-Chamber-Logo-RGB-horizontal.jpg"/>
          <p:cNvPicPr>
            <a:picLocks noChangeAspect="1"/>
          </p:cNvPicPr>
          <p:nvPr/>
        </p:nvPicPr>
        <p:blipFill>
          <a:blip r:embed="rId5"/>
          <a:stretch>
            <a:fillRect/>
          </a:stretch>
        </p:blipFill>
        <p:spPr>
          <a:xfrm>
            <a:off x="5947762" y="945323"/>
            <a:ext cx="2630500" cy="99060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58" r:id="rId2"/>
    <p:sldLayoutId id="2147483659" r:id="rId3"/>
  </p:sldLayoutIdLst>
  <p:timing>
    <p:tnLst>
      <p:par>
        <p:cTn id="1" dur="indefinite" restart="never" nodeType="tmRoot"/>
      </p:par>
    </p:tnLst>
  </p:timing>
  <p:txStyles>
    <p:titleStyle>
      <a:lvl1pPr algn="r" defTabSz="457200" rtl="0" eaLnBrk="1" latinLnBrk="0" hangingPunct="1">
        <a:spcBef>
          <a:spcPct val="0"/>
        </a:spcBef>
        <a:buNone/>
        <a:defRPr sz="2800" b="0" kern="1200">
          <a:solidFill>
            <a:schemeClr val="tx1"/>
          </a:solidFill>
          <a:latin typeface="Arial"/>
          <a:ea typeface="+mj-ea"/>
          <a:cs typeface="Arial"/>
        </a:defRPr>
      </a:lvl1pPr>
    </p:titleStyle>
    <p:bodyStyle>
      <a:lvl1pPr marL="342900" indent="-342900" algn="r"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D034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ular Callout 4"/>
          <p:cNvSpPr/>
          <p:nvPr/>
        </p:nvSpPr>
        <p:spPr>
          <a:xfrm>
            <a:off x="1318437" y="2381693"/>
            <a:ext cx="6464596" cy="1988288"/>
          </a:xfrm>
          <a:prstGeom prst="wedgeRectCallout">
            <a:avLst>
              <a:gd name="adj1" fmla="val -30701"/>
              <a:gd name="adj2" fmla="val 67313"/>
            </a:avLst>
          </a:prstGeom>
          <a:solidFill>
            <a:schemeClr val="bg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ustin-Chamber-Logo-RGB-horizontal.jpg"/>
          <p:cNvPicPr>
            <a:picLocks noChangeAspect="1"/>
          </p:cNvPicPr>
          <p:nvPr/>
        </p:nvPicPr>
        <p:blipFill>
          <a:blip r:embed="rId3"/>
          <a:stretch>
            <a:fillRect/>
          </a:stretch>
        </p:blipFill>
        <p:spPr>
          <a:xfrm>
            <a:off x="5947762" y="945323"/>
            <a:ext cx="2630500" cy="9906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timing>
    <p:tnLst>
      <p:par>
        <p:cTn id="1" dur="indefinite" restart="never" nodeType="tmRoot"/>
      </p:par>
    </p:tnLst>
  </p:timing>
  <p:txStyles>
    <p:titleStyle>
      <a:lvl1pPr algn="r" defTabSz="457200" rtl="0" eaLnBrk="1" latinLnBrk="0" hangingPunct="1">
        <a:spcBef>
          <a:spcPct val="0"/>
        </a:spcBef>
        <a:buNone/>
        <a:defRPr sz="2800" b="0" kern="1200">
          <a:solidFill>
            <a:schemeClr val="tx1"/>
          </a:solidFill>
          <a:latin typeface="Arial"/>
          <a:ea typeface="+mj-ea"/>
          <a:cs typeface="Arial"/>
        </a:defRPr>
      </a:lvl1pPr>
    </p:titleStyle>
    <p:bodyStyle>
      <a:lvl1pPr marL="342900" indent="-342900" algn="r" defTabSz="457200" rtl="0" eaLnBrk="1" latinLnBrk="0" hangingPunct="1">
        <a:spcBef>
          <a:spcPct val="20000"/>
        </a:spcBef>
        <a:buFont typeface="Arial"/>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p:nvSpPr>
        <p:spPr>
          <a:xfrm>
            <a:off x="197931" y="6645873"/>
            <a:ext cx="6597700" cy="492443"/>
          </a:xfrm>
          <a:prstGeom prst="rect">
            <a:avLst/>
          </a:prstGeom>
          <a:noFill/>
        </p:spPr>
        <p:txBody>
          <a:bodyPr wrap="square" rtlCol="0">
            <a:spAutoFit/>
          </a:bodyPr>
          <a:lstStyle/>
          <a:p>
            <a:r>
              <a:rPr lang="en-US" sz="800" dirty="0" smtClean="0">
                <a:solidFill>
                  <a:srgbClr val="FFFFFF"/>
                </a:solidFill>
              </a:rPr>
              <a:t>Austin Chamber of Commerce | 210 Barton Springs Road, Suite 400 | Austin, TX 78704</a:t>
            </a:r>
          </a:p>
          <a:p>
            <a:endParaRPr lang="en-US" dirty="0"/>
          </a:p>
        </p:txBody>
      </p:sp>
      <p:sp>
        <p:nvSpPr>
          <p:cNvPr id="10" name="Rectangle 9"/>
          <p:cNvSpPr/>
          <p:nvPr/>
        </p:nvSpPr>
        <p:spPr>
          <a:xfrm>
            <a:off x="1" y="6572250"/>
            <a:ext cx="9143999" cy="285750"/>
          </a:xfrm>
          <a:prstGeom prst="rect">
            <a:avLst/>
          </a:prstGeom>
          <a:solidFill>
            <a:srgbClr val="D03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2" name="Straight Connector 11"/>
          <p:cNvCxnSpPr/>
          <p:nvPr/>
        </p:nvCxnSpPr>
        <p:spPr>
          <a:xfrm rot="5400000">
            <a:off x="5332231" y="723818"/>
            <a:ext cx="762000" cy="0"/>
          </a:xfrm>
          <a:prstGeom prst="line">
            <a:avLst/>
          </a:prstGeom>
        </p:spPr>
        <p:style>
          <a:lnRef idx="2">
            <a:schemeClr val="dk1"/>
          </a:lnRef>
          <a:fillRef idx="0">
            <a:schemeClr val="dk1"/>
          </a:fillRef>
          <a:effectRef idx="1">
            <a:schemeClr val="dk1"/>
          </a:effectRef>
          <a:fontRef idx="minor">
            <a:schemeClr val="tx1"/>
          </a:fontRef>
        </p:style>
      </p:cxnSp>
      <p:pic>
        <p:nvPicPr>
          <p:cNvPr id="13" name="Picture 12" descr="Austin-Chamber-Logo-RGB-horizontal.jpg"/>
          <p:cNvPicPr>
            <a:picLocks noChangeAspect="1"/>
          </p:cNvPicPr>
          <p:nvPr/>
        </p:nvPicPr>
        <p:blipFill>
          <a:blip r:embed="rId10"/>
          <a:stretch>
            <a:fillRect/>
          </a:stretch>
        </p:blipFill>
        <p:spPr>
          <a:xfrm>
            <a:off x="5950468" y="228518"/>
            <a:ext cx="2625089" cy="990600"/>
          </a:xfrm>
          <a:prstGeom prst="rect">
            <a:avLst/>
          </a:prstGeom>
        </p:spPr>
      </p:pic>
      <p:sp>
        <p:nvSpPr>
          <p:cNvPr id="14" name="TextBox 13"/>
          <p:cNvSpPr txBox="1"/>
          <p:nvPr/>
        </p:nvSpPr>
        <p:spPr>
          <a:xfrm>
            <a:off x="6624084" y="6560376"/>
            <a:ext cx="2062716" cy="307777"/>
          </a:xfrm>
          <a:prstGeom prst="rect">
            <a:avLst/>
          </a:prstGeom>
          <a:noFill/>
        </p:spPr>
        <p:txBody>
          <a:bodyPr wrap="square" rtlCol="0" anchor="ctr" anchorCtr="0">
            <a:spAutoFit/>
          </a:bodyPr>
          <a:lstStyle/>
          <a:p>
            <a:pPr algn="r"/>
            <a:r>
              <a:rPr lang="en-US" sz="1400" b="1" i="1" baseline="0" dirty="0" smtClean="0">
                <a:solidFill>
                  <a:schemeClr val="bg1"/>
                </a:solidFill>
                <a:latin typeface="Calibri" pitchFamily="34" charset="0"/>
                <a:cs typeface="Calibri" pitchFamily="34" charset="0"/>
              </a:rPr>
              <a:t>austinchamber.com</a:t>
            </a:r>
            <a:endParaRPr lang="en-US" sz="1400" b="1" i="1" baseline="0" dirty="0">
              <a:solidFill>
                <a:schemeClr val="bg1"/>
              </a:solidFill>
              <a:latin typeface="Calibri" pitchFamily="34" charset="0"/>
              <a:cs typeface="Calibri" pitchFamily="34" charset="0"/>
            </a:endParaRPr>
          </a:p>
        </p:txBody>
      </p:sp>
    </p:spTree>
  </p:cSld>
  <p:clrMap bg1="lt1" tx1="dk1" bg2="lt2" tx2="dk2" accent1="accent1" accent2="accent2" accent3="accent3" accent4="accent4" accent5="accent5" accent6="accent6" hlink="hlink" folHlink="folHlink"/>
  <p:sldLayoutIdLst>
    <p:sldLayoutId id="2147483652" r:id="rId1"/>
    <p:sldLayoutId id="2147483655" r:id="rId2"/>
    <p:sldLayoutId id="2147483653" r:id="rId3"/>
    <p:sldLayoutId id="2147483656" r:id="rId4"/>
    <p:sldLayoutId id="2147483663" r:id="rId5"/>
    <p:sldLayoutId id="2147483666" r:id="rId6"/>
    <p:sldLayoutId id="2147483667" r:id="rId7"/>
    <p:sldLayoutId id="2147483668" r:id="rId8"/>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libri" pitchFamily="34" charset="0"/>
          <a:ea typeface="+mn-ea"/>
          <a:cs typeface="Calibri"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Calibri" pitchFamily="34" charset="0"/>
          <a:ea typeface="+mn-ea"/>
          <a:cs typeface="Calibri"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Calibri" pitchFamily="34" charset="0"/>
          <a:ea typeface="+mn-ea"/>
          <a:cs typeface="Calibri"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Calibri" pitchFamily="34" charset="0"/>
          <a:ea typeface="+mn-ea"/>
          <a:cs typeface="Calibri"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Calibri" pitchFamily="34" charset="0"/>
          <a:ea typeface="+mn-ea"/>
          <a:cs typeface="Calibr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14" y="1059623"/>
            <a:ext cx="5739156" cy="762000"/>
          </a:xfrm>
        </p:spPr>
        <p:txBody>
          <a:bodyPr/>
          <a:lstStyle/>
          <a:p>
            <a:r>
              <a:rPr lang="en-US"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a typeface="Rock Salt" pitchFamily="2" charset="0"/>
              </a:rPr>
              <a:t>Austin Clean Energy Overview </a:t>
            </a:r>
            <a:r>
              <a:rPr lang="en-US"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t/>
            </a:r>
            <a:br>
              <a:rPr lang="en-US" b="1" dirty="0" smtClean="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rPr>
            </a:br>
            <a:fld id="{2F66BAD3-00F2-42CB-A3C2-EDE7F6C941A2}" type="datetime4">
              <a:rPr lang="en-US" sz="1800" b="1" i="1" smtClean="0">
                <a:ln w="17780" cmpd="sng">
                  <a:noFill/>
                  <a:prstDash val="solid"/>
                  <a:miter lim="800000"/>
                </a:ln>
                <a:latin typeface="Rockwell" pitchFamily="18" charset="0"/>
              </a:rPr>
              <a:pPr/>
              <a:t>October 21, 2012</a:t>
            </a:fld>
            <a:endParaRPr lang="en-US" dirty="0">
              <a:latin typeface="Rockwell" pitchFamily="18" charset="0"/>
            </a:endParaRPr>
          </a:p>
        </p:txBody>
      </p:sp>
      <p:sp>
        <p:nvSpPr>
          <p:cNvPr id="6" name="Text Placeholder 5"/>
          <p:cNvSpPr>
            <a:spLocks noGrp="1"/>
          </p:cNvSpPr>
          <p:nvPr>
            <p:ph type="body"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err="1" smtClean="0"/>
              <a:t>SustainLane</a:t>
            </a:r>
            <a:r>
              <a:rPr lang="en-US" dirty="0" smtClean="0"/>
              <a:t> Government ranks Austin as the top city in the U.S. for </a:t>
            </a:r>
            <a:r>
              <a:rPr lang="en-US" dirty="0" err="1" smtClean="0"/>
              <a:t>cleantech</a:t>
            </a:r>
            <a:r>
              <a:rPr lang="en-US" dirty="0" smtClean="0"/>
              <a:t> incubation</a:t>
            </a:r>
          </a:p>
          <a:p>
            <a:r>
              <a:rPr lang="en-US" dirty="0" smtClean="0"/>
              <a:t>CEI offers an environment dedicated to helping young clean energy companies succeed by attracting funding and turning ideas into reality</a:t>
            </a:r>
          </a:p>
          <a:p>
            <a:r>
              <a:rPr lang="en-US" dirty="0" smtClean="0"/>
              <a:t>200 companies raised more than $1 billion from investors</a:t>
            </a:r>
          </a:p>
          <a:p>
            <a:r>
              <a:rPr lang="en-US" dirty="0" smtClean="0"/>
              <a:t>R&amp;D partnership with the University of Texas and active collaboration with Austin Energy – Beta Test Program</a:t>
            </a:r>
          </a:p>
          <a:p>
            <a:r>
              <a:rPr lang="en-US" dirty="0" smtClean="0"/>
              <a:t>Commercialization of proprietary technology in areas including energy efficiency, energy management, distributed resources, energy storage, fuel cells, </a:t>
            </a:r>
            <a:r>
              <a:rPr lang="en-US" dirty="0" err="1" smtClean="0"/>
              <a:t>microturbines</a:t>
            </a:r>
            <a:r>
              <a:rPr lang="en-US" dirty="0" smtClean="0"/>
              <a:t>, power quality, alternative fuels and transportation.</a:t>
            </a:r>
          </a:p>
          <a:p>
            <a:endParaRPr lang="en-US" dirty="0"/>
          </a:p>
        </p:txBody>
      </p:sp>
      <p:sp>
        <p:nvSpPr>
          <p:cNvPr id="3" name="Title 2"/>
          <p:cNvSpPr>
            <a:spLocks noGrp="1"/>
          </p:cNvSpPr>
          <p:nvPr>
            <p:ph type="title"/>
          </p:nvPr>
        </p:nvSpPr>
        <p:spPr/>
        <p:txBody>
          <a:bodyPr/>
          <a:lstStyle/>
          <a:p>
            <a:r>
              <a:rPr lang="en-US" dirty="0" smtClean="0"/>
              <a:t>Clean Energy Incubator</a:t>
            </a:r>
            <a:endParaRPr lang="en-US" dirty="0"/>
          </a:p>
        </p:txBody>
      </p:sp>
      <p:pic>
        <p:nvPicPr>
          <p:cNvPr id="4" name="Picture 2"/>
          <p:cNvPicPr>
            <a:picLocks noChangeAspect="1" noChangeArrowheads="1"/>
          </p:cNvPicPr>
          <p:nvPr/>
        </p:nvPicPr>
        <p:blipFill>
          <a:blip r:embed="rId3"/>
          <a:srcRect/>
          <a:stretch>
            <a:fillRect/>
          </a:stretch>
        </p:blipFill>
        <p:spPr bwMode="auto">
          <a:xfrm>
            <a:off x="6341115" y="5565058"/>
            <a:ext cx="2658845" cy="9438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dirty="0" smtClean="0"/>
              <a:t>Partnership between the City of Austin, Austin Chamber of Commerce, Austin Energy, Environmental Defense Fund and UT Austin to design the energy system of the future</a:t>
            </a:r>
          </a:p>
          <a:p>
            <a:r>
              <a:rPr lang="en-US" dirty="0" smtClean="0"/>
              <a:t>Corporate partners:  Best Buy, </a:t>
            </a:r>
            <a:r>
              <a:rPr lang="en-US" dirty="0" err="1" smtClean="0"/>
              <a:t>Freescale</a:t>
            </a:r>
            <a:r>
              <a:rPr lang="en-US" dirty="0" smtClean="0"/>
              <a:t>, Furukawa, Intel, Landis + </a:t>
            </a:r>
            <a:r>
              <a:rPr lang="en-US" dirty="0" err="1" smtClean="0"/>
              <a:t>Gyr</a:t>
            </a:r>
            <a:r>
              <a:rPr lang="en-US" dirty="0" smtClean="0"/>
              <a:t>, LG Electronics, </a:t>
            </a:r>
            <a:r>
              <a:rPr lang="en-US" dirty="0" err="1" smtClean="0"/>
              <a:t>Oncor</a:t>
            </a:r>
            <a:r>
              <a:rPr lang="en-US" dirty="0" smtClean="0"/>
              <a:t>, Oracle, Sony, </a:t>
            </a:r>
            <a:r>
              <a:rPr lang="en-US" dirty="0" err="1" smtClean="0"/>
              <a:t>SunEdison</a:t>
            </a:r>
            <a:r>
              <a:rPr lang="en-US" dirty="0" smtClean="0"/>
              <a:t>, Texas Gas Service, Underwriters Laboratories, Whirlpool </a:t>
            </a:r>
          </a:p>
          <a:p>
            <a:r>
              <a:rPr lang="en-US" dirty="0" smtClean="0"/>
              <a:t>Mueller Development smart grid demonstration project funded through a $10.4 million grant – 400 homes participating</a:t>
            </a:r>
          </a:p>
          <a:p>
            <a:r>
              <a:rPr lang="en-US" dirty="0" smtClean="0"/>
              <a:t>Austin has the opportunity to play the same role in the evolution of America’s energy economy as with semiconductors</a:t>
            </a:r>
          </a:p>
          <a:p>
            <a:r>
              <a:rPr lang="en-US" dirty="0" smtClean="0"/>
              <a:t>Because Texas has its own grid, Austin is in a unique position to implement technology changes more quickly and offer its electric grid as a real-world proving ground</a:t>
            </a:r>
          </a:p>
          <a:p>
            <a:pPr>
              <a:buNone/>
            </a:pPr>
            <a:endParaRPr lang="en-US" dirty="0"/>
          </a:p>
        </p:txBody>
      </p:sp>
      <p:sp>
        <p:nvSpPr>
          <p:cNvPr id="3" name="Title 2"/>
          <p:cNvSpPr>
            <a:spLocks noGrp="1"/>
          </p:cNvSpPr>
          <p:nvPr>
            <p:ph type="title"/>
          </p:nvPr>
        </p:nvSpPr>
        <p:spPr/>
        <p:txBody>
          <a:bodyPr/>
          <a:lstStyle/>
          <a:p>
            <a:r>
              <a:rPr lang="en-US" dirty="0" smtClean="0"/>
              <a:t>Pecan Street, Inc.</a:t>
            </a:r>
            <a:endParaRPr lang="en-US" dirty="0"/>
          </a:p>
        </p:txBody>
      </p:sp>
      <p:pic>
        <p:nvPicPr>
          <p:cNvPr id="4" name="Picture 2"/>
          <p:cNvPicPr>
            <a:picLocks noChangeAspect="1" noChangeArrowheads="1"/>
          </p:cNvPicPr>
          <p:nvPr/>
        </p:nvPicPr>
        <p:blipFill>
          <a:blip r:embed="rId3"/>
          <a:srcRect/>
          <a:stretch>
            <a:fillRect/>
          </a:stretch>
        </p:blipFill>
        <p:spPr bwMode="auto">
          <a:xfrm>
            <a:off x="6984358" y="5211347"/>
            <a:ext cx="1666875" cy="104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6396" y="2546555"/>
            <a:ext cx="5874034" cy="1274955"/>
          </a:xfrm>
        </p:spPr>
        <p:txBody>
          <a:bodyPr/>
          <a:lstStyle/>
          <a:p>
            <a:r>
              <a:rPr lang="en-US" sz="1800" b="1" dirty="0" smtClean="0">
                <a:latin typeface="Calibri" pitchFamily="34" charset="0"/>
                <a:cs typeface="Gill Sans" charset="0"/>
                <a:sym typeface="Gill Sans" charset="0"/>
              </a:rPr>
              <a:t>"Pecan Street's smart grid research is generating incredibly valuable information on how, when and on what customers use energy. It will end up as the single greatest collection of consumer energy data that has been developed in the United States.</a:t>
            </a:r>
            <a:r>
              <a:rPr lang="ja-JP" altLang="en-US" sz="1800" b="1" smtClean="0">
                <a:latin typeface="Calibri" pitchFamily="34" charset="0"/>
                <a:cs typeface="Gill Sans" charset="0"/>
                <a:sym typeface="Gill Sans" charset="0"/>
              </a:rPr>
              <a:t>”</a:t>
            </a:r>
            <a:r>
              <a:rPr lang="en-US" sz="1800" b="1" dirty="0" smtClean="0">
                <a:latin typeface="Calibri" pitchFamily="34" charset="0"/>
              </a:rPr>
              <a:t/>
            </a:r>
            <a:br>
              <a:rPr lang="en-US" sz="1800" b="1" dirty="0" smtClean="0">
                <a:latin typeface="Calibri" pitchFamily="34" charset="0"/>
              </a:rPr>
            </a:br>
            <a:r>
              <a:rPr lang="en-US" sz="1800" b="1" i="1" dirty="0" smtClean="0">
                <a:latin typeface="Calibri" pitchFamily="34" charset="0"/>
                <a:cs typeface="Gill Sans" charset="0"/>
                <a:sym typeface="Gill Sans" charset="0"/>
              </a:rPr>
              <a:t>Dr. Michael Webber, University of Texas researcher</a:t>
            </a:r>
            <a:endParaRPr lang="en-US" sz="1800" b="1" dirty="0">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686" y="1422400"/>
            <a:ext cx="4639891" cy="4579938"/>
          </a:xfrm>
        </p:spPr>
        <p:txBody>
          <a:bodyPr>
            <a:normAutofit/>
          </a:bodyPr>
          <a:lstStyle/>
          <a:p>
            <a:pPr marL="0" indent="0">
              <a:spcBef>
                <a:spcPts val="0"/>
              </a:spcBef>
              <a:buFont typeface="Wingdings" pitchFamily="2" charset="2"/>
              <a:buChar char="§"/>
            </a:pPr>
            <a:r>
              <a:rPr lang="en-US" dirty="0" smtClean="0">
                <a:cs typeface="Gill Sans" charset="0"/>
                <a:sym typeface="Gill Sans" charset="0"/>
              </a:rPr>
              <a:t>  The University of Texas</a:t>
            </a:r>
          </a:p>
          <a:p>
            <a:pPr marL="0" indent="0">
              <a:spcBef>
                <a:spcPts val="0"/>
              </a:spcBef>
              <a:buFont typeface="Wingdings" pitchFamily="2" charset="2"/>
              <a:buChar char="§"/>
            </a:pPr>
            <a:r>
              <a:rPr lang="en-US" dirty="0" smtClean="0">
                <a:cs typeface="Gill Sans" charset="0"/>
                <a:sym typeface="Gill Sans" charset="0"/>
              </a:rPr>
              <a:t>  </a:t>
            </a:r>
            <a:r>
              <a:rPr lang="en-US" dirty="0" err="1" smtClean="0">
                <a:cs typeface="Gill Sans" charset="0"/>
                <a:sym typeface="Gill Sans" charset="0"/>
              </a:rPr>
              <a:t>Freescale</a:t>
            </a:r>
            <a:endParaRPr lang="en-US" dirty="0" smtClean="0">
              <a:cs typeface="Gill Sans" charset="0"/>
              <a:sym typeface="Gill Sans" charset="0"/>
            </a:endParaRPr>
          </a:p>
          <a:p>
            <a:pPr marL="0" indent="0">
              <a:spcBef>
                <a:spcPts val="0"/>
              </a:spcBef>
              <a:buFont typeface="Wingdings" pitchFamily="2" charset="2"/>
              <a:buChar char="§"/>
            </a:pPr>
            <a:r>
              <a:rPr lang="en-US" dirty="0" smtClean="0">
                <a:cs typeface="Gill Sans" charset="0"/>
                <a:sym typeface="Gill Sans" charset="0"/>
              </a:rPr>
              <a:t>  Furukawa</a:t>
            </a:r>
          </a:p>
          <a:p>
            <a:pPr marL="0" indent="0">
              <a:spcBef>
                <a:spcPts val="0"/>
              </a:spcBef>
              <a:buFont typeface="Wingdings" pitchFamily="2" charset="2"/>
              <a:buChar char="§"/>
            </a:pPr>
            <a:r>
              <a:rPr lang="en-US" dirty="0" smtClean="0">
                <a:cs typeface="Gill Sans" charset="0"/>
                <a:sym typeface="Gill Sans" charset="0"/>
              </a:rPr>
              <a:t>  Green Mountain Energy</a:t>
            </a:r>
          </a:p>
          <a:p>
            <a:pPr marL="0" indent="0">
              <a:spcBef>
                <a:spcPts val="0"/>
              </a:spcBef>
              <a:buFont typeface="Wingdings" pitchFamily="2" charset="2"/>
              <a:buChar char="§"/>
            </a:pPr>
            <a:r>
              <a:rPr lang="en-US" dirty="0" smtClean="0">
                <a:cs typeface="Gill Sans" charset="0"/>
                <a:sym typeface="Gill Sans" charset="0"/>
              </a:rPr>
              <a:t>  Intel</a:t>
            </a:r>
          </a:p>
          <a:p>
            <a:pPr marL="0" indent="0">
              <a:spcBef>
                <a:spcPts val="0"/>
              </a:spcBef>
              <a:buFont typeface="Wingdings" pitchFamily="2" charset="2"/>
              <a:buChar char="§"/>
            </a:pPr>
            <a:r>
              <a:rPr lang="en-US" dirty="0" smtClean="0">
                <a:cs typeface="Gill Sans" charset="0"/>
                <a:sym typeface="Gill Sans" charset="0"/>
              </a:rPr>
              <a:t>  Landis + </a:t>
            </a:r>
            <a:r>
              <a:rPr lang="en-US" dirty="0" err="1" smtClean="0">
                <a:cs typeface="Gill Sans" charset="0"/>
                <a:sym typeface="Gill Sans" charset="0"/>
              </a:rPr>
              <a:t>Gyr</a:t>
            </a:r>
            <a:endParaRPr lang="en-US" dirty="0" smtClean="0">
              <a:cs typeface="Gill Sans" charset="0"/>
              <a:sym typeface="Gill Sans" charset="0"/>
            </a:endParaRPr>
          </a:p>
          <a:p>
            <a:pPr marL="0" indent="0">
              <a:spcBef>
                <a:spcPts val="0"/>
              </a:spcBef>
              <a:buFont typeface="Wingdings" pitchFamily="2" charset="2"/>
              <a:buChar char="§"/>
            </a:pPr>
            <a:r>
              <a:rPr lang="en-US" dirty="0" smtClean="0">
                <a:cs typeface="Gill Sans" charset="0"/>
                <a:sym typeface="Gill Sans" charset="0"/>
              </a:rPr>
              <a:t>  LG Electronics</a:t>
            </a:r>
            <a:endParaRPr lang="en-US" dirty="0"/>
          </a:p>
        </p:txBody>
      </p:sp>
      <p:sp>
        <p:nvSpPr>
          <p:cNvPr id="3" name="Content Placeholder 2"/>
          <p:cNvSpPr>
            <a:spLocks noGrp="1"/>
          </p:cNvSpPr>
          <p:nvPr>
            <p:ph sz="quarter" idx="10"/>
          </p:nvPr>
        </p:nvSpPr>
        <p:spPr>
          <a:xfrm>
            <a:off x="5202712" y="1422401"/>
            <a:ext cx="4251502" cy="4579938"/>
          </a:xfrm>
        </p:spPr>
        <p:txBody>
          <a:bodyPr>
            <a:normAutofit/>
          </a:bodyPr>
          <a:lstStyle/>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a:t>
            </a:r>
            <a:r>
              <a:rPr lang="en-US" sz="3200" dirty="0" err="1" smtClean="0">
                <a:solidFill>
                  <a:schemeClr val="tx1"/>
                </a:solidFill>
                <a:cs typeface="Gill Sans" charset="0"/>
                <a:sym typeface="Gill Sans" charset="0"/>
              </a:rPr>
              <a:t>Oncor</a:t>
            </a:r>
            <a:endParaRPr lang="en-US" sz="3200" dirty="0" smtClean="0">
              <a:solidFill>
                <a:schemeClr val="tx1"/>
              </a:solidFill>
              <a:cs typeface="Gill Sans" charset="0"/>
              <a:sym typeface="Gill Sans" charset="0"/>
            </a:endParaRP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Oracle</a:t>
            </a: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Sony</a:t>
            </a: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a:t>
            </a:r>
            <a:r>
              <a:rPr lang="en-US" sz="3200" dirty="0" err="1" smtClean="0">
                <a:solidFill>
                  <a:schemeClr val="tx1"/>
                </a:solidFill>
                <a:cs typeface="Gill Sans" charset="0"/>
                <a:sym typeface="Gill Sans" charset="0"/>
              </a:rPr>
              <a:t>SunEdison</a:t>
            </a:r>
            <a:endParaRPr lang="en-US" sz="3200" dirty="0" smtClean="0">
              <a:solidFill>
                <a:schemeClr val="tx1"/>
              </a:solidFill>
              <a:cs typeface="Gill Sans" charset="0"/>
              <a:sym typeface="Gill Sans" charset="0"/>
            </a:endParaRP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Texas Gas Service</a:t>
            </a: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UL</a:t>
            </a:r>
          </a:p>
          <a:p>
            <a:pPr marL="0" indent="0">
              <a:spcBef>
                <a:spcPts val="0"/>
              </a:spcBef>
              <a:buClr>
                <a:srgbClr val="D03427"/>
              </a:buClr>
              <a:buFont typeface="Wingdings" pitchFamily="2" charset="2"/>
              <a:buChar char="§"/>
            </a:pPr>
            <a:r>
              <a:rPr lang="en-US" sz="3200" dirty="0" smtClean="0">
                <a:solidFill>
                  <a:schemeClr val="tx1"/>
                </a:solidFill>
                <a:cs typeface="Gill Sans" charset="0"/>
                <a:sym typeface="Gill Sans" charset="0"/>
              </a:rPr>
              <a:t>  Whirlpool</a:t>
            </a:r>
            <a:endParaRPr lang="en-US" sz="3200" dirty="0">
              <a:solidFill>
                <a:schemeClr val="tx1"/>
              </a:solidFill>
            </a:endParaRPr>
          </a:p>
        </p:txBody>
      </p:sp>
      <p:sp>
        <p:nvSpPr>
          <p:cNvPr id="4" name="Title 3"/>
          <p:cNvSpPr>
            <a:spLocks noGrp="1"/>
          </p:cNvSpPr>
          <p:nvPr>
            <p:ph type="title"/>
          </p:nvPr>
        </p:nvSpPr>
        <p:spPr/>
        <p:txBody>
          <a:bodyPr/>
          <a:lstStyle/>
          <a:p>
            <a:r>
              <a:rPr lang="en-US" dirty="0" smtClean="0"/>
              <a:t>Pecan Street Consortium</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Home energy data hubs</a:t>
            </a:r>
          </a:p>
          <a:p>
            <a:r>
              <a:rPr lang="en-US" dirty="0" smtClean="0"/>
              <a:t>Natural gas applications</a:t>
            </a:r>
          </a:p>
          <a:p>
            <a:r>
              <a:rPr lang="en-US" dirty="0" smtClean="0"/>
              <a:t>Advanced air conditioning</a:t>
            </a:r>
          </a:p>
          <a:p>
            <a:r>
              <a:rPr lang="en-US" dirty="0" smtClean="0"/>
              <a:t>Residential PV</a:t>
            </a:r>
          </a:p>
          <a:p>
            <a:r>
              <a:rPr lang="en-US" dirty="0" smtClean="0"/>
              <a:t>Electric vehicles</a:t>
            </a:r>
          </a:p>
          <a:p>
            <a:r>
              <a:rPr lang="en-US" dirty="0" smtClean="0"/>
              <a:t>Data-driven home improvement</a:t>
            </a:r>
            <a:endParaRPr lang="en-US" dirty="0"/>
          </a:p>
        </p:txBody>
      </p:sp>
      <p:sp>
        <p:nvSpPr>
          <p:cNvPr id="4" name="Title 3"/>
          <p:cNvSpPr>
            <a:spLocks noGrp="1"/>
          </p:cNvSpPr>
          <p:nvPr>
            <p:ph type="title"/>
          </p:nvPr>
        </p:nvSpPr>
        <p:spPr/>
        <p:txBody>
          <a:bodyPr/>
          <a:lstStyle/>
          <a:p>
            <a:r>
              <a:rPr lang="en-US" dirty="0" smtClean="0"/>
              <a:t>Consumer-Centered </a:t>
            </a:r>
            <a:br>
              <a:rPr lang="en-US" dirty="0" smtClean="0"/>
            </a:br>
            <a:r>
              <a:rPr lang="en-US" dirty="0" smtClean="0"/>
              <a:t>Field Trials</a:t>
            </a:r>
            <a:endParaRPr lang="en-US" dirty="0"/>
          </a:p>
        </p:txBody>
      </p:sp>
      <p:pic>
        <p:nvPicPr>
          <p:cNvPr id="5" name="Picture 5"/>
          <p:cNvPicPr>
            <a:picLocks noGrp="1" noChangeAspect="1" noChangeArrowheads="1"/>
          </p:cNvPicPr>
          <p:nvPr>
            <p:ph sz="quarter" idx="10"/>
          </p:nvPr>
        </p:nvPicPr>
        <p:blipFill>
          <a:blip r:embed="rId3">
            <a:extLst>
              <a:ext uri="{28A0092B-C50C-407E-A947-70E740481C1C}">
                <a14:useLocalDpi xmlns:a14="http://schemas.microsoft.com/office/drawing/2010/main" xmlns="" val="0"/>
              </a:ext>
            </a:extLst>
          </a:blip>
          <a:srcRect/>
          <a:stretch>
            <a:fillRect/>
          </a:stretch>
        </p:blipFill>
        <p:spPr bwMode="auto">
          <a:xfrm>
            <a:off x="3802448" y="2756420"/>
            <a:ext cx="5046277" cy="2946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 name="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98764" y="1422400"/>
            <a:ext cx="3068953" cy="1025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ea typeface="ＭＳ Ｐゴシック" charset="0"/>
                <a:cs typeface="ＭＳ Ｐゴシック" charset="0"/>
              </a:rPr>
              <a:t>August 10, 2011</a:t>
            </a:r>
            <a:br>
              <a:rPr lang="en-US" dirty="0" smtClean="0">
                <a:solidFill>
                  <a:schemeClr val="tx1"/>
                </a:solidFill>
                <a:ea typeface="ＭＳ Ｐゴシック" charset="0"/>
                <a:cs typeface="ＭＳ Ｐゴシック" charset="0"/>
              </a:rPr>
            </a:br>
            <a:r>
              <a:rPr lang="en-US" dirty="0" smtClean="0">
                <a:ea typeface="ＭＳ Ｐゴシック" charset="0"/>
                <a:cs typeface="ＭＳ Ｐゴシック" charset="0"/>
              </a:rPr>
              <a:t>1-Hour Consumption Data (kW)</a:t>
            </a:r>
            <a:endParaRPr lang="en-US" dirty="0">
              <a:ea typeface="ＭＳ Ｐゴシック" charset="0"/>
              <a:cs typeface="ＭＳ Ｐゴシック" charset="0"/>
            </a:endParaRPr>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2328371"/>
            <a:ext cx="8547100" cy="3182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ea typeface="ＭＳ Ｐゴシック" charset="0"/>
                <a:cs typeface="ＭＳ Ｐゴシック" charset="0"/>
              </a:rPr>
              <a:t>August 10, 2011</a:t>
            </a:r>
            <a:br>
              <a:rPr lang="en-US" dirty="0" smtClean="0">
                <a:solidFill>
                  <a:schemeClr val="tx1"/>
                </a:solidFill>
                <a:ea typeface="ＭＳ Ｐゴシック" charset="0"/>
                <a:cs typeface="ＭＳ Ｐゴシック" charset="0"/>
              </a:rPr>
            </a:br>
            <a:r>
              <a:rPr lang="en-US" dirty="0" smtClean="0">
                <a:ea typeface="ＭＳ Ｐゴシック" charset="0"/>
                <a:cs typeface="ＭＳ Ｐゴシック" charset="0"/>
              </a:rPr>
              <a:t>15-Minute Consumption Data (kW)</a:t>
            </a:r>
            <a:endParaRPr lang="en-US"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2328371"/>
            <a:ext cx="8547100" cy="3182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ea typeface="ＭＳ Ｐゴシック" charset="0"/>
                <a:cs typeface="ＭＳ Ｐゴシック" charset="0"/>
              </a:rPr>
              <a:t>August 10, 2011</a:t>
            </a:r>
            <a:br>
              <a:rPr lang="en-US" dirty="0" smtClean="0">
                <a:solidFill>
                  <a:schemeClr val="tx1"/>
                </a:solidFill>
                <a:ea typeface="ＭＳ Ｐゴシック" charset="0"/>
                <a:cs typeface="ＭＳ Ｐゴシック" charset="0"/>
              </a:rPr>
            </a:br>
            <a:r>
              <a:rPr lang="en-US" dirty="0" smtClean="0">
                <a:ea typeface="ＭＳ Ｐゴシック" charset="0"/>
                <a:cs typeface="ＭＳ Ｐゴシック" charset="0"/>
              </a:rPr>
              <a:t>1-Minute Consumption Data (kW)</a:t>
            </a:r>
            <a:endParaRPr lang="en-US"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2328371"/>
            <a:ext cx="8547100" cy="3182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a typeface="ＭＳ Ｐゴシック" charset="0"/>
                <a:cs typeface="ＭＳ Ｐゴシック" charset="0"/>
              </a:rPr>
              <a:t>Average Daily Load Curve:</a:t>
            </a:r>
            <a:br>
              <a:rPr lang="en-US" dirty="0" smtClean="0">
                <a:ea typeface="ＭＳ Ｐゴシック" charset="0"/>
                <a:cs typeface="ＭＳ Ｐゴシック" charset="0"/>
              </a:rPr>
            </a:br>
            <a:r>
              <a:rPr lang="en-US" dirty="0" smtClean="0">
                <a:ea typeface="ＭＳ Ｐゴシック" charset="0"/>
                <a:cs typeface="ＭＳ Ｐゴシック" charset="0"/>
              </a:rPr>
              <a:t>July 23 to July 29</a:t>
            </a:r>
            <a:endParaRPr lang="en-US"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1782763"/>
            <a:ext cx="8547100"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ea typeface="ＭＳ Ｐゴシック" charset="0"/>
                <a:cs typeface="ＭＳ Ｐゴシック" charset="0"/>
              </a:rPr>
              <a:t>August 2011 Average</a:t>
            </a:r>
            <a:r>
              <a:rPr lang="en-US" dirty="0" smtClean="0">
                <a:solidFill>
                  <a:schemeClr val="tx1"/>
                </a:solidFill>
                <a:latin typeface="Arial" charset="0"/>
                <a:ea typeface="ＭＳ Ｐゴシック" charset="0"/>
                <a:cs typeface="ＭＳ Ｐゴシック" charset="0"/>
                <a:sym typeface="Arial" charset="0"/>
              </a:rPr>
              <a:t/>
            </a:r>
            <a:br>
              <a:rPr lang="en-US" dirty="0" smtClean="0">
                <a:solidFill>
                  <a:schemeClr val="tx1"/>
                </a:solidFill>
                <a:latin typeface="Arial" charset="0"/>
                <a:ea typeface="ＭＳ Ｐゴシック" charset="0"/>
                <a:cs typeface="ＭＳ Ｐゴシック" charset="0"/>
                <a:sym typeface="Arial" charset="0"/>
              </a:rPr>
            </a:br>
            <a:r>
              <a:rPr lang="en-US" dirty="0" smtClean="0">
                <a:ea typeface="ＭＳ Ｐゴシック" charset="0"/>
                <a:cs typeface="ＭＳ Ｐゴシック" charset="0"/>
              </a:rPr>
              <a:t>Whole-Home Electricity Usage (kW)</a:t>
            </a:r>
            <a:endParaRPr lang="en-US"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2276742"/>
            <a:ext cx="8547100" cy="3285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06799" y="1422401"/>
            <a:ext cx="4251502" cy="4579938"/>
          </a:xfrm>
        </p:spPr>
        <p:txBody>
          <a:bodyPr/>
          <a:lstStyle/>
          <a:p>
            <a:pPr marL="319088" lvl="0" indent="-319088" algn="ctr" defTabSz="914400" fontAlgn="base">
              <a:spcBef>
                <a:spcPts val="700"/>
              </a:spcBef>
              <a:spcAft>
                <a:spcPct val="0"/>
              </a:spcAft>
              <a:buClr>
                <a:schemeClr val="accent2"/>
              </a:buClr>
              <a:buSzPct val="60000"/>
              <a:defRPr/>
            </a:pPr>
            <a:r>
              <a:rPr lang="en-US" sz="2800" dirty="0" smtClean="0">
                <a:solidFill>
                  <a:schemeClr val="tx1"/>
                </a:solidFill>
              </a:rPr>
              <a:t>Prepared Especially For</a:t>
            </a:r>
          </a:p>
          <a:p>
            <a:pPr marL="319088" lvl="0" indent="-319088" algn="ctr" defTabSz="914400" fontAlgn="base">
              <a:spcBef>
                <a:spcPts val="700"/>
              </a:spcBef>
              <a:spcAft>
                <a:spcPct val="0"/>
              </a:spcAft>
              <a:buClr>
                <a:schemeClr val="accent2"/>
              </a:buClr>
              <a:buSzPct val="60000"/>
              <a:defRPr/>
            </a:pPr>
            <a:endParaRPr lang="en-US" sz="2800" dirty="0" smtClean="0">
              <a:solidFill>
                <a:schemeClr val="tx1"/>
              </a:solidFill>
            </a:endParaRPr>
          </a:p>
          <a:p>
            <a:pPr marL="319088" lvl="0" indent="-319088" algn="ctr" defTabSz="914400" fontAlgn="base">
              <a:spcBef>
                <a:spcPts val="700"/>
              </a:spcBef>
              <a:spcAft>
                <a:spcPct val="0"/>
              </a:spcAft>
              <a:buClr>
                <a:schemeClr val="accent2"/>
              </a:buClr>
              <a:buSzPct val="60000"/>
              <a:defRPr/>
            </a:pPr>
            <a:r>
              <a:rPr lang="en-US" sz="2800" dirty="0" smtClean="0">
                <a:solidFill>
                  <a:schemeClr val="tx1"/>
                </a:solidFill>
              </a:rPr>
              <a:t> </a:t>
            </a:r>
            <a:r>
              <a:rPr lang="en-US" sz="2800" b="1" dirty="0" smtClean="0">
                <a:solidFill>
                  <a:schemeClr val="tx1"/>
                </a:solidFill>
              </a:rPr>
              <a:t>International Energy Policy Conference</a:t>
            </a:r>
          </a:p>
          <a:p>
            <a:pPr marL="319088" lvl="0" indent="-319088" algn="ctr" defTabSz="914400" fontAlgn="base">
              <a:spcBef>
                <a:spcPts val="700"/>
              </a:spcBef>
              <a:spcAft>
                <a:spcPct val="0"/>
              </a:spcAft>
              <a:buClr>
                <a:schemeClr val="accent2"/>
              </a:buClr>
              <a:buSzPct val="60000"/>
              <a:defRPr/>
            </a:pPr>
            <a:endParaRPr lang="en-US" dirty="0" smtClean="0">
              <a:solidFill>
                <a:schemeClr val="tx1"/>
              </a:solidFill>
            </a:endParaRPr>
          </a:p>
          <a:p>
            <a:pPr marL="319088" lvl="0" indent="-319088" algn="ctr" defTabSz="914400" fontAlgn="base">
              <a:spcBef>
                <a:spcPts val="700"/>
              </a:spcBef>
              <a:spcAft>
                <a:spcPct val="0"/>
              </a:spcAft>
              <a:buClr>
                <a:schemeClr val="accent2"/>
              </a:buClr>
              <a:buSzPct val="60000"/>
              <a:defRPr/>
            </a:pPr>
            <a:r>
              <a:rPr lang="en-US" sz="2000" dirty="0" smtClean="0">
                <a:solidFill>
                  <a:schemeClr val="tx1"/>
                </a:solidFill>
              </a:rPr>
              <a:t>October 26, 2012</a:t>
            </a:r>
            <a:br>
              <a:rPr lang="en-US" sz="2000" dirty="0" smtClean="0">
                <a:solidFill>
                  <a:schemeClr val="tx1"/>
                </a:solidFill>
              </a:rPr>
            </a:br>
            <a:endParaRPr lang="en-US" sz="2000" dirty="0" smtClean="0">
              <a:solidFill>
                <a:schemeClr val="tx1"/>
              </a:solidFill>
            </a:endParaRPr>
          </a:p>
          <a:p>
            <a:pPr marL="319088" lvl="0" indent="-319088" algn="ctr" defTabSz="914400" fontAlgn="base">
              <a:spcBef>
                <a:spcPts val="700"/>
              </a:spcBef>
              <a:spcAft>
                <a:spcPct val="0"/>
              </a:spcAft>
              <a:buClr>
                <a:schemeClr val="accent2"/>
              </a:buClr>
              <a:buSzPct val="60000"/>
              <a:defRPr/>
            </a:pPr>
            <a:endParaRPr lang="en-US" sz="2000" b="1" dirty="0" smtClean="0">
              <a:solidFill>
                <a:schemeClr val="tx1"/>
              </a:solidFill>
            </a:endParaRPr>
          </a:p>
          <a:p>
            <a:pPr marL="319088" lvl="0" indent="-319088" algn="ctr" defTabSz="914400" fontAlgn="base">
              <a:spcAft>
                <a:spcPct val="0"/>
              </a:spcAft>
              <a:buClr>
                <a:schemeClr val="accent2"/>
              </a:buClr>
              <a:buSzPct val="60000"/>
              <a:defRPr/>
            </a:pPr>
            <a:r>
              <a:rPr lang="en-US" sz="2000" dirty="0" smtClean="0">
                <a:solidFill>
                  <a:schemeClr val="tx1"/>
                </a:solidFill>
              </a:rPr>
              <a:t>Jose Beceiro</a:t>
            </a:r>
          </a:p>
          <a:p>
            <a:pPr marL="319088" lvl="0" indent="-319088" algn="ctr" defTabSz="914400" fontAlgn="base">
              <a:spcAft>
                <a:spcPct val="0"/>
              </a:spcAft>
              <a:buClr>
                <a:schemeClr val="accent2"/>
              </a:buClr>
              <a:buSzPct val="60000"/>
              <a:defRPr/>
            </a:pPr>
            <a:r>
              <a:rPr lang="en-US" sz="2000" dirty="0" smtClean="0">
                <a:solidFill>
                  <a:schemeClr val="tx1"/>
                </a:solidFill>
              </a:rPr>
              <a:t>Director of Clean Energy</a:t>
            </a:r>
          </a:p>
          <a:p>
            <a:pPr marL="319088" lvl="0" indent="-319088" algn="ctr" defTabSz="914400" fontAlgn="base">
              <a:spcAft>
                <a:spcPct val="0"/>
              </a:spcAft>
              <a:buClr>
                <a:schemeClr val="accent2"/>
              </a:buClr>
              <a:buSzPct val="60000"/>
              <a:defRPr/>
            </a:pPr>
            <a:r>
              <a:rPr lang="en-US" sz="2000" dirty="0" smtClean="0">
                <a:solidFill>
                  <a:schemeClr val="tx1"/>
                </a:solidFill>
              </a:rPr>
              <a:t>Austin Chamber of Commerce</a:t>
            </a:r>
            <a:endParaRPr lang="en-US" sz="2000" dirty="0">
              <a:solidFill>
                <a:schemeClr val="tx1"/>
              </a:solidFill>
            </a:endParaRPr>
          </a:p>
        </p:txBody>
      </p:sp>
      <p:sp>
        <p:nvSpPr>
          <p:cNvPr id="4" name="Title 3"/>
          <p:cNvSpPr>
            <a:spLocks noGrp="1"/>
          </p:cNvSpPr>
          <p:nvPr>
            <p:ph type="title"/>
          </p:nvPr>
        </p:nvSpPr>
        <p:spPr/>
        <p:txBody>
          <a:bodyPr/>
          <a:lstStyle/>
          <a:p>
            <a:r>
              <a:rPr lang="en-US" dirty="0" smtClean="0"/>
              <a:t>Austin Clean Energy Overview</a:t>
            </a:r>
            <a:endParaRPr lang="en-US" dirty="0"/>
          </a:p>
        </p:txBody>
      </p:sp>
      <p:pic>
        <p:nvPicPr>
          <p:cNvPr id="5" name="Picture 1028" descr="PD0028"/>
          <p:cNvPicPr>
            <a:picLocks noGrp="1" noChangeAspect="1" noChangeArrowheads="1"/>
          </p:cNvPicPr>
          <p:nvPr>
            <p:ph idx="1"/>
          </p:nvPr>
        </p:nvPicPr>
        <p:blipFill>
          <a:blip r:embed="rId3"/>
          <a:srcRect/>
          <a:stretch>
            <a:fillRect/>
          </a:stretch>
        </p:blipFill>
        <p:spPr bwMode="auto">
          <a:xfrm>
            <a:off x="457200" y="1001091"/>
            <a:ext cx="2439785" cy="1862051"/>
          </a:xfrm>
          <a:prstGeom prst="rect">
            <a:avLst/>
          </a:prstGeom>
          <a:noFill/>
          <a:ln w="9525">
            <a:noFill/>
            <a:miter lim="800000"/>
            <a:headEnd/>
            <a:tailEnd/>
          </a:ln>
        </p:spPr>
      </p:pic>
      <p:pic>
        <p:nvPicPr>
          <p:cNvPr id="6" name="Picture 5" descr="Night_Skyline.jpg"/>
          <p:cNvPicPr>
            <a:picLocks noChangeAspect="1"/>
          </p:cNvPicPr>
          <p:nvPr/>
        </p:nvPicPr>
        <p:blipFill>
          <a:blip r:embed="rId4"/>
          <a:srcRect/>
          <a:stretch>
            <a:fillRect/>
          </a:stretch>
        </p:blipFill>
        <p:spPr bwMode="auto">
          <a:xfrm>
            <a:off x="457200" y="2863142"/>
            <a:ext cx="2438400" cy="1727200"/>
          </a:xfrm>
          <a:prstGeom prst="rect">
            <a:avLst/>
          </a:prstGeom>
          <a:noFill/>
          <a:ln w="9525">
            <a:noFill/>
            <a:miter lim="800000"/>
            <a:headEnd/>
            <a:tailEnd/>
          </a:ln>
        </p:spPr>
      </p:pic>
      <p:pic>
        <p:nvPicPr>
          <p:cNvPr id="7" name="Picture 1029" descr="MeridianPhoto-doNotUsePublicallyWithoutPermission_AppliedMaterials"/>
          <p:cNvPicPr>
            <a:picLocks noChangeAspect="1" noChangeArrowheads="1"/>
          </p:cNvPicPr>
          <p:nvPr/>
        </p:nvPicPr>
        <p:blipFill>
          <a:blip r:embed="rId5"/>
          <a:srcRect b="13458"/>
          <a:stretch>
            <a:fillRect/>
          </a:stretch>
        </p:blipFill>
        <p:spPr bwMode="auto">
          <a:xfrm>
            <a:off x="458585" y="4590342"/>
            <a:ext cx="2438400" cy="193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ea typeface="ＭＳ Ｐゴシック" charset="0"/>
                <a:cs typeface="ＭＳ Ｐゴシック" charset="0"/>
              </a:rPr>
              <a:t>August 2011 Average</a:t>
            </a:r>
            <a:r>
              <a:rPr lang="en-US" dirty="0" smtClean="0">
                <a:latin typeface="Arial" charset="0"/>
                <a:ea typeface="ＭＳ Ｐゴシック" charset="0"/>
                <a:cs typeface="ＭＳ Ｐゴシック" charset="0"/>
                <a:sym typeface="Arial" charset="0"/>
              </a:rPr>
              <a:t/>
            </a:r>
            <a:br>
              <a:rPr lang="en-US" dirty="0" smtClean="0">
                <a:latin typeface="Arial" charset="0"/>
                <a:ea typeface="ＭＳ Ｐゴシック" charset="0"/>
                <a:cs typeface="ＭＳ Ｐゴシック" charset="0"/>
                <a:sym typeface="Arial" charset="0"/>
              </a:rPr>
            </a:br>
            <a:r>
              <a:rPr lang="en-US" dirty="0" smtClean="0">
                <a:ea typeface="ＭＳ Ｐゴシック" charset="0"/>
                <a:cs typeface="ＭＳ Ｐゴシック" charset="0"/>
              </a:rPr>
              <a:t>Peak Consumption </a:t>
            </a:r>
            <a:br>
              <a:rPr lang="en-US" dirty="0" smtClean="0">
                <a:ea typeface="ＭＳ Ｐゴシック" charset="0"/>
                <a:cs typeface="ＭＳ Ｐゴシック" charset="0"/>
              </a:rPr>
            </a:br>
            <a:r>
              <a:rPr lang="en-US" dirty="0" smtClean="0">
                <a:ea typeface="ＭＳ Ｐゴシック" charset="0"/>
                <a:cs typeface="ＭＳ Ｐゴシック" charset="0"/>
              </a:rPr>
              <a:t>from Grid (kW)</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1625" y="2431427"/>
            <a:ext cx="8547100" cy="2976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August 2011 Average</a:t>
            </a:r>
            <a:br>
              <a:rPr lang="en-US" dirty="0" smtClean="0"/>
            </a:br>
            <a:r>
              <a:rPr lang="en-US" dirty="0" smtClean="0"/>
              <a:t>Marginal Price of Wholesale Energy</a:t>
            </a:r>
            <a:endParaRPr lang="en-US" dirty="0"/>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306778" y="1579563"/>
            <a:ext cx="8536793"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p:cNvSpPr>
          <p:nvPr/>
        </p:nvSpPr>
        <p:spPr bwMode="auto">
          <a:xfrm>
            <a:off x="256506" y="2795494"/>
            <a:ext cx="2295885" cy="41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txBody>
          <a:bodyPr wrap="none" lIns="16002" tIns="16002" rIns="16002" bIns="16002">
            <a:spAutoFit/>
          </a:bodyPr>
          <a:lstStyle/>
          <a:p>
            <a:pPr algn="l"/>
            <a:r>
              <a:rPr lang="en-US" sz="2500" dirty="0">
                <a:solidFill>
                  <a:srgbClr val="400080"/>
                </a:solidFill>
                <a:ea typeface="ＭＳ Ｐゴシック" charset="0"/>
                <a:cs typeface="ＭＳ Ｐゴシック" charset="0"/>
              </a:rPr>
              <a:t>Electricity (watts)</a:t>
            </a: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91991" y="535556"/>
            <a:ext cx="6496050" cy="6496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4996" name="Rectangle 4"/>
          <p:cNvSpPr>
            <a:spLocks/>
          </p:cNvSpPr>
          <p:nvPr/>
        </p:nvSpPr>
        <p:spPr bwMode="auto">
          <a:xfrm>
            <a:off x="256506" y="3428906"/>
            <a:ext cx="2137445" cy="41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txBody>
          <a:bodyPr wrap="none" lIns="16002" tIns="16002" rIns="16002" bIns="16002">
            <a:spAutoFit/>
          </a:bodyPr>
          <a:lstStyle/>
          <a:p>
            <a:pPr algn="l"/>
            <a:r>
              <a:rPr lang="en-US" sz="2500" dirty="0">
                <a:solidFill>
                  <a:srgbClr val="008040"/>
                </a:solidFill>
                <a:ea typeface="ＭＳ Ｐゴシック" charset="0"/>
                <a:cs typeface="ＭＳ Ｐゴシック" charset="0"/>
              </a:rPr>
              <a:t>Natural gas (</a:t>
            </a:r>
            <a:r>
              <a:rPr lang="en-US" sz="2500" dirty="0" err="1">
                <a:solidFill>
                  <a:srgbClr val="008040"/>
                </a:solidFill>
                <a:ea typeface="ＭＳ Ｐゴシック" charset="0"/>
                <a:cs typeface="ＭＳ Ｐゴシック" charset="0"/>
              </a:rPr>
              <a:t>ccf</a:t>
            </a:r>
            <a:r>
              <a:rPr lang="en-US" sz="2500" dirty="0">
                <a:solidFill>
                  <a:srgbClr val="008040"/>
                </a:solidFill>
                <a:ea typeface="ＭＳ Ｐゴシック" charset="0"/>
                <a:cs typeface="ＭＳ Ｐゴシック" charset="0"/>
              </a:rPr>
              <a:t>)</a:t>
            </a:r>
          </a:p>
        </p:txBody>
      </p:sp>
      <p:sp>
        <p:nvSpPr>
          <p:cNvPr id="6" name="Title 2"/>
          <p:cNvSpPr>
            <a:spLocks noGrp="1"/>
          </p:cNvSpPr>
          <p:nvPr>
            <p:ph type="title"/>
          </p:nvPr>
        </p:nvSpPr>
        <p:spPr>
          <a:xfrm>
            <a:off x="482958" y="274280"/>
            <a:ext cx="5143500" cy="830262"/>
          </a:xfrm>
        </p:spPr>
        <p:txBody>
          <a:bodyPr/>
          <a:lstStyle/>
          <a:p>
            <a:pPr algn="r"/>
            <a:r>
              <a:rPr lang="en-US" sz="2800" b="1" dirty="0" smtClean="0">
                <a:effectLst>
                  <a:outerShdw blurRad="38100" dist="38100" dir="2700000" algn="tl">
                    <a:srgbClr val="000000">
                      <a:alpha val="43137"/>
                    </a:srgbClr>
                  </a:outerShdw>
                </a:effectLst>
                <a:latin typeface="Rockwell" pitchFamily="18" charset="0"/>
              </a:rPr>
              <a:t>August Average – Natural Gas Usage</a:t>
            </a:r>
            <a:endParaRPr lang="en-US" sz="2800" b="1" dirty="0">
              <a:effectLst>
                <a:outerShdw blurRad="38100" dist="38100" dir="2700000" algn="tl">
                  <a:srgbClr val="000000">
                    <a:alpha val="43137"/>
                  </a:srgbClr>
                </a:outerShdw>
              </a:effectLst>
              <a:latin typeface="Rockwell"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Research, commercialization, and education</a:t>
            </a:r>
          </a:p>
          <a:p>
            <a:pPr lvl="1"/>
            <a:r>
              <a:rPr lang="en-US" dirty="0" smtClean="0"/>
              <a:t>UT faculty and students</a:t>
            </a:r>
          </a:p>
          <a:p>
            <a:pPr lvl="1"/>
            <a:r>
              <a:rPr lang="en-US" dirty="0" smtClean="0"/>
              <a:t>UT start-ups</a:t>
            </a:r>
          </a:p>
          <a:p>
            <a:pPr lvl="1"/>
            <a:r>
              <a:rPr lang="en-US" dirty="0" smtClean="0"/>
              <a:t>Consortium members</a:t>
            </a:r>
          </a:p>
          <a:p>
            <a:r>
              <a:rPr lang="en-US" dirty="0" smtClean="0"/>
              <a:t>Demonstration</a:t>
            </a:r>
            <a:endParaRPr lang="en-US" dirty="0"/>
          </a:p>
        </p:txBody>
      </p:sp>
      <p:sp>
        <p:nvSpPr>
          <p:cNvPr id="4" name="Title 3"/>
          <p:cNvSpPr>
            <a:spLocks noGrp="1"/>
          </p:cNvSpPr>
          <p:nvPr>
            <p:ph type="title"/>
          </p:nvPr>
        </p:nvSpPr>
        <p:spPr/>
        <p:txBody>
          <a:bodyPr/>
          <a:lstStyle/>
          <a:p>
            <a:r>
              <a:rPr lang="en-US" dirty="0" smtClean="0"/>
              <a:t>Pike Powers Commercialization Lab</a:t>
            </a:r>
            <a:endParaRPr lang="en-US" dirty="0"/>
          </a:p>
        </p:txBody>
      </p:sp>
      <p:pic>
        <p:nvPicPr>
          <p:cNvPr id="5" name="Picture 2"/>
          <p:cNvPicPr>
            <a:picLocks noGrp="1" noChangeAspect="1" noChangeArrowheads="1"/>
          </p:cNvPicPr>
          <p:nvPr>
            <p:ph sz="quarter" idx="10"/>
          </p:nvPr>
        </p:nvPicPr>
        <p:blipFill>
          <a:blip r:embed="rId3">
            <a:extLst>
              <a:ext uri="{28A0092B-C50C-407E-A947-70E740481C1C}">
                <a14:useLocalDpi xmlns:a14="http://schemas.microsoft.com/office/drawing/2010/main" xmlns="" val="0"/>
              </a:ext>
            </a:extLst>
          </a:blip>
          <a:srcRect l="26382" t="13530" r="16982" b="18921"/>
          <a:stretch>
            <a:fillRect/>
          </a:stretch>
        </p:blipFill>
        <p:spPr bwMode="auto">
          <a:xfrm>
            <a:off x="4597400" y="2071914"/>
            <a:ext cx="4251325" cy="3280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686" y="1422400"/>
            <a:ext cx="5286882" cy="4579938"/>
          </a:xfrm>
        </p:spPr>
        <p:txBody>
          <a:bodyPr>
            <a:normAutofit/>
          </a:bodyPr>
          <a:lstStyle/>
          <a:p>
            <a:r>
              <a:rPr lang="en-US" dirty="0" smtClean="0"/>
              <a:t>Big data comes to the home</a:t>
            </a:r>
          </a:p>
          <a:p>
            <a:r>
              <a:rPr lang="en-US" dirty="0" smtClean="0"/>
              <a:t>Natural gas air conditioning</a:t>
            </a:r>
          </a:p>
          <a:p>
            <a:r>
              <a:rPr lang="en-US" dirty="0" smtClean="0"/>
              <a:t>Home healthcare</a:t>
            </a:r>
          </a:p>
          <a:p>
            <a:r>
              <a:rPr lang="en-US" dirty="0" smtClean="0"/>
              <a:t>Ductless, zonal AC – control individual rooms</a:t>
            </a:r>
          </a:p>
          <a:p>
            <a:r>
              <a:rPr lang="en-US" dirty="0" smtClean="0"/>
              <a:t>Rooftop solar PV</a:t>
            </a:r>
          </a:p>
          <a:p>
            <a:r>
              <a:rPr lang="en-US" dirty="0" smtClean="0"/>
              <a:t>Home apps</a:t>
            </a:r>
            <a:endParaRPr lang="en-US" dirty="0"/>
          </a:p>
        </p:txBody>
      </p:sp>
      <p:sp>
        <p:nvSpPr>
          <p:cNvPr id="4" name="Title 3"/>
          <p:cNvSpPr>
            <a:spLocks noGrp="1"/>
          </p:cNvSpPr>
          <p:nvPr>
            <p:ph type="title"/>
          </p:nvPr>
        </p:nvSpPr>
        <p:spPr/>
        <p:txBody>
          <a:bodyPr/>
          <a:lstStyle/>
          <a:p>
            <a:r>
              <a:rPr lang="en-US" dirty="0" smtClean="0"/>
              <a:t>Roadmap</a:t>
            </a:r>
            <a:endParaRPr lang="en-US" dirty="0"/>
          </a:p>
        </p:txBody>
      </p:sp>
      <p:pic>
        <p:nvPicPr>
          <p:cNvPr id="5" name="Picture 2"/>
          <p:cNvPicPr preferRelativeResize="0">
            <a:picLocks noGrp="1" noChangeAspect="1" noChangeArrowheads="1"/>
          </p:cNvPicPr>
          <p:nvPr>
            <p:ph sz="quarter" idx="10"/>
          </p:nvPr>
        </p:nvPicPr>
        <p:blipFill>
          <a:blip r:embed="rId3">
            <a:extLst>
              <a:ext uri="{28A0092B-C50C-407E-A947-70E740481C1C}">
                <a14:useLocalDpi xmlns:a14="http://schemas.microsoft.com/office/drawing/2010/main" xmlns="" val="0"/>
              </a:ext>
            </a:extLst>
          </a:blip>
          <a:srcRect/>
          <a:stretch>
            <a:fillRect/>
          </a:stretch>
        </p:blipFill>
        <p:spPr bwMode="auto">
          <a:xfrm>
            <a:off x="5600700" y="1928245"/>
            <a:ext cx="3017520" cy="2630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7703066" y="3419092"/>
            <a:ext cx="1416844" cy="890588"/>
          </a:xfrm>
          <a:prstGeom prst="rect">
            <a:avLst/>
          </a:prstGeom>
          <a:noFill/>
          <a:ln w="9525">
            <a:noFill/>
            <a:miter lim="800000"/>
            <a:headEnd/>
            <a:tailEnd/>
          </a:ln>
        </p:spPr>
      </p:pic>
      <p:sp>
        <p:nvSpPr>
          <p:cNvPr id="4" name="TextBox 3"/>
          <p:cNvSpPr txBox="1"/>
          <p:nvPr/>
        </p:nvSpPr>
        <p:spPr>
          <a:xfrm>
            <a:off x="-40079" y="1022395"/>
            <a:ext cx="8763000" cy="5447645"/>
          </a:xfrm>
          <a:prstGeom prst="rect">
            <a:avLst/>
          </a:prstGeom>
          <a:noFill/>
        </p:spPr>
        <p:txBody>
          <a:bodyPr wrap="square">
            <a:spAutoFit/>
          </a:bodyPr>
          <a:lstStyle/>
          <a:p>
            <a:pPr marL="806450" lvl="2" indent="-233363" eaLnBrk="0" hangingPunct="0">
              <a:buClr>
                <a:schemeClr val="accent1">
                  <a:lumMod val="75000"/>
                </a:schemeClr>
              </a:buClr>
              <a:buFont typeface="Wingdings" pitchFamily="2" charset="2"/>
              <a:buChar char="§"/>
              <a:defRPr/>
            </a:pPr>
            <a:endParaRPr lang="en-US" sz="1600" dirty="0" smtClean="0"/>
          </a:p>
          <a:p>
            <a:pPr marL="573088" lvl="2" indent="-341313" eaLnBrk="0" hangingPunct="0">
              <a:buClr>
                <a:schemeClr val="accent1">
                  <a:lumMod val="75000"/>
                </a:schemeClr>
              </a:buClr>
              <a:defRPr/>
            </a:pPr>
            <a:r>
              <a:rPr lang="en-US" sz="2400" dirty="0" smtClean="0">
                <a:solidFill>
                  <a:schemeClr val="accent1">
                    <a:lumMod val="75000"/>
                  </a:schemeClr>
                </a:solidFill>
              </a:rPr>
              <a:t>December 2007</a:t>
            </a:r>
          </a:p>
          <a:p>
            <a:pPr marL="806450" lvl="2" indent="-233363" eaLnBrk="0" hangingPunct="0">
              <a:buClr>
                <a:schemeClr val="accent1">
                  <a:lumMod val="75000"/>
                </a:schemeClr>
              </a:buClr>
              <a:defRPr/>
            </a:pPr>
            <a:r>
              <a:rPr lang="en-US" sz="2000" b="1" dirty="0" smtClean="0"/>
              <a:t>“</a:t>
            </a:r>
            <a:r>
              <a:rPr lang="en-US" sz="2000" b="1" dirty="0" err="1" smtClean="0"/>
              <a:t>HelioVolt</a:t>
            </a:r>
            <a:r>
              <a:rPr lang="en-US" sz="2000" b="1" dirty="0" smtClean="0"/>
              <a:t> Announces New Solar Plant in Austin”</a:t>
            </a:r>
          </a:p>
          <a:p>
            <a:pPr marL="806450" lvl="2" indent="-233363" eaLnBrk="0" hangingPunct="0">
              <a:buClr>
                <a:schemeClr val="accent1">
                  <a:lumMod val="75000"/>
                </a:schemeClr>
              </a:buClr>
              <a:buFont typeface="Wingdings" pitchFamily="2" charset="2"/>
              <a:buChar char="§"/>
              <a:defRPr/>
            </a:pPr>
            <a:r>
              <a:rPr lang="en-US" sz="1600" dirty="0" err="1" smtClean="0"/>
              <a:t>HelioVolt’s</a:t>
            </a:r>
            <a:r>
              <a:rPr lang="en-US" sz="1600" dirty="0" smtClean="0"/>
              <a:t> full scale solar panel manufacturing facility created 100+ jobs, $80 million investment, and required 125,000 sf.</a:t>
            </a:r>
          </a:p>
          <a:p>
            <a:pPr marL="806450" lvl="2" indent="-233363" eaLnBrk="0" hangingPunct="0">
              <a:buClr>
                <a:schemeClr val="accent1">
                  <a:lumMod val="75000"/>
                </a:schemeClr>
              </a:buClr>
              <a:buFont typeface="Wingdings" pitchFamily="2" charset="2"/>
              <a:buChar char="§"/>
              <a:defRPr/>
            </a:pPr>
            <a:r>
              <a:rPr lang="en-US" sz="1600" dirty="0" err="1" smtClean="0"/>
              <a:t>HelioVolt</a:t>
            </a:r>
            <a:r>
              <a:rPr lang="en-US" sz="1600" dirty="0" smtClean="0"/>
              <a:t> specializes in providing a low cost solution for solar generated electricity. They use a non-silicon based solar technology called CIGS which can be applied to a wide variety of products from roof top solar panels to building integrated construction materials.</a:t>
            </a:r>
          </a:p>
          <a:p>
            <a:pPr marL="806450" lvl="2" indent="-233363" eaLnBrk="0" hangingPunct="0">
              <a:buClr>
                <a:schemeClr val="accent1">
                  <a:lumMod val="75000"/>
                </a:schemeClr>
              </a:buClr>
              <a:defRPr/>
            </a:pPr>
            <a:endParaRPr lang="en-US" sz="1600" dirty="0" smtClean="0"/>
          </a:p>
          <a:p>
            <a:pPr marL="576072" lvl="2" indent="-338328" eaLnBrk="0" hangingPunct="0">
              <a:buClr>
                <a:schemeClr val="accent1">
                  <a:lumMod val="75000"/>
                </a:schemeClr>
              </a:buClr>
              <a:defRPr/>
            </a:pPr>
            <a:r>
              <a:rPr lang="en-US" sz="2400" dirty="0" smtClean="0">
                <a:solidFill>
                  <a:schemeClr val="accent1">
                    <a:lumMod val="75000"/>
                  </a:schemeClr>
                </a:solidFill>
              </a:rPr>
              <a:t>November 2009</a:t>
            </a:r>
            <a:endParaRPr lang="en-US" sz="1600" dirty="0" smtClean="0"/>
          </a:p>
          <a:p>
            <a:pPr marL="806450" lvl="2" indent="-233363" eaLnBrk="0" hangingPunct="0">
              <a:buClr>
                <a:schemeClr val="accent1">
                  <a:lumMod val="75000"/>
                </a:schemeClr>
              </a:buClr>
              <a:defRPr/>
            </a:pPr>
            <a:r>
              <a:rPr lang="en-US" sz="2000" b="1" dirty="0" smtClean="0"/>
              <a:t>“DOE Awards Austin’s Pecan Street Project $10.4 million for Smart Grid Demonstration at Mueller”</a:t>
            </a:r>
          </a:p>
          <a:p>
            <a:pPr marL="806450" lvl="2" indent="-233363" eaLnBrk="0" hangingPunct="0">
              <a:buClr>
                <a:schemeClr val="accent1">
                  <a:lumMod val="75000"/>
                </a:schemeClr>
              </a:buClr>
              <a:buFont typeface="Wingdings" pitchFamily="2" charset="2"/>
              <a:buChar char="§"/>
              <a:defRPr/>
            </a:pPr>
            <a:r>
              <a:rPr lang="en-US" sz="1600" dirty="0" smtClean="0"/>
              <a:t>Smart grid technology consortium to design electric grid of the future</a:t>
            </a:r>
          </a:p>
          <a:p>
            <a:pPr marL="806450" lvl="2" indent="-233363" eaLnBrk="0" hangingPunct="0">
              <a:buClr>
                <a:schemeClr val="accent1">
                  <a:lumMod val="75000"/>
                </a:schemeClr>
              </a:buClr>
              <a:buFont typeface="Wingdings" pitchFamily="2" charset="2"/>
              <a:buChar char="§"/>
              <a:defRPr/>
            </a:pPr>
            <a:r>
              <a:rPr lang="en-US" sz="1600" dirty="0" smtClean="0"/>
              <a:t>The grant will be used to fund an advanced smart grid project at the Mueller development in central Austin</a:t>
            </a:r>
          </a:p>
          <a:p>
            <a:pPr marL="806450" lvl="2" indent="-233363" eaLnBrk="0" hangingPunct="0">
              <a:buClr>
                <a:schemeClr val="accent1">
                  <a:lumMod val="75000"/>
                </a:schemeClr>
              </a:buClr>
              <a:buFont typeface="Wingdings" pitchFamily="2" charset="2"/>
              <a:buChar char="§"/>
              <a:defRPr/>
            </a:pPr>
            <a:r>
              <a:rPr lang="en-US" sz="1600" dirty="0" smtClean="0"/>
              <a:t>The demonstration project will integrate with Austin Energy’s next generation smart grid platform to create, operate, and evaluate an open platform Energy Internet – a type of smart grid that allows two-way electricity and information flow and is modeled on the architecture of the Internet.</a:t>
            </a:r>
          </a:p>
        </p:txBody>
      </p:sp>
      <p:sp>
        <p:nvSpPr>
          <p:cNvPr id="8" name="Title 1"/>
          <p:cNvSpPr txBox="1">
            <a:spLocks/>
          </p:cNvSpPr>
          <p:nvPr/>
        </p:nvSpPr>
        <p:spPr bwMode="auto">
          <a:xfrm>
            <a:off x="202842" y="196398"/>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effectLst>
                  <a:outerShdw blurRad="38100" dist="38100" dir="2700000" algn="tl">
                    <a:srgbClr val="000000">
                      <a:alpha val="43137"/>
                    </a:srgbClr>
                  </a:outerShdw>
                </a:effectLst>
                <a:uLnTx/>
                <a:uFillTx/>
                <a:latin typeface="Rockwell" pitchFamily="18" charset="0"/>
                <a:ea typeface="+mj-ea"/>
                <a:cs typeface="+mj-cs"/>
              </a:rPr>
              <a:t>          Austin’s Latest Successes</a:t>
            </a:r>
            <a:endParaRPr kumimoji="0" lang="en-US" sz="2800" b="1" i="0" u="none" strike="noStrike" kern="0" cap="none" spc="0" normalizeH="0" baseline="0" noProof="0" dirty="0">
              <a:ln>
                <a:noFill/>
              </a:ln>
              <a:effectLst>
                <a:outerShdw blurRad="38100" dist="38100" dir="2700000" algn="tl">
                  <a:srgbClr val="000000">
                    <a:alpha val="43137"/>
                  </a:srgbClr>
                </a:outerShdw>
              </a:effectLst>
              <a:uLnTx/>
              <a:uFillTx/>
              <a:latin typeface="Rockwell" pitchFamily="18" charset="0"/>
              <a:ea typeface="+mj-ea"/>
              <a:cs typeface="+mj-cs"/>
            </a:endParaRPr>
          </a:p>
        </p:txBody>
      </p:sp>
      <p:pic>
        <p:nvPicPr>
          <p:cNvPr id="2050" name="Picture 2"/>
          <p:cNvPicPr>
            <a:picLocks noChangeAspect="1" noChangeArrowheads="1"/>
          </p:cNvPicPr>
          <p:nvPr/>
        </p:nvPicPr>
        <p:blipFill>
          <a:blip r:embed="rId4"/>
          <a:srcRect/>
          <a:stretch>
            <a:fillRect/>
          </a:stretch>
        </p:blipFill>
        <p:spPr bwMode="auto">
          <a:xfrm>
            <a:off x="6741281" y="1027988"/>
            <a:ext cx="1499902" cy="886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27" y="1122603"/>
            <a:ext cx="8763000" cy="5324535"/>
          </a:xfrm>
          <a:prstGeom prst="rect">
            <a:avLst/>
          </a:prstGeom>
          <a:noFill/>
        </p:spPr>
        <p:txBody>
          <a:bodyPr wrap="square">
            <a:spAutoFit/>
          </a:bodyPr>
          <a:lstStyle/>
          <a:p>
            <a:pPr marL="573088" lvl="2" indent="-341313" eaLnBrk="0" hangingPunct="0">
              <a:buClr>
                <a:schemeClr val="accent1">
                  <a:lumMod val="75000"/>
                </a:schemeClr>
              </a:buClr>
              <a:defRPr/>
            </a:pPr>
            <a:r>
              <a:rPr lang="en-US" sz="2400" dirty="0" smtClean="0">
                <a:solidFill>
                  <a:schemeClr val="accent1">
                    <a:lumMod val="75000"/>
                  </a:schemeClr>
                </a:solidFill>
              </a:rPr>
              <a:t>April 2010</a:t>
            </a:r>
          </a:p>
          <a:p>
            <a:pPr marL="804672" lvl="2" indent="-237744" eaLnBrk="0" hangingPunct="0">
              <a:buClr>
                <a:schemeClr val="accent1">
                  <a:lumMod val="75000"/>
                </a:schemeClr>
              </a:buClr>
              <a:defRPr/>
            </a:pPr>
            <a:r>
              <a:rPr lang="en-US" sz="2000" b="1" dirty="0" smtClean="0"/>
              <a:t>“Joule Closes $30 Million Funding Round”</a:t>
            </a:r>
          </a:p>
          <a:p>
            <a:pPr marL="806450" lvl="2" indent="-233363" eaLnBrk="0" hangingPunct="0">
              <a:buClr>
                <a:schemeClr val="accent1">
                  <a:lumMod val="75000"/>
                </a:schemeClr>
              </a:buClr>
              <a:buFont typeface="Wingdings" pitchFamily="2" charset="2"/>
              <a:buChar char="§"/>
              <a:defRPr/>
            </a:pPr>
            <a:r>
              <a:rPr lang="en-US" sz="1600" dirty="0" smtClean="0"/>
              <a:t>Joule Unlimited opened a $10 million pilot production facility in Leander, TX</a:t>
            </a:r>
          </a:p>
          <a:p>
            <a:pPr marL="806450" lvl="2" indent="-233363" eaLnBrk="0" hangingPunct="0">
              <a:buClr>
                <a:schemeClr val="accent1">
                  <a:lumMod val="75000"/>
                </a:schemeClr>
              </a:buClr>
              <a:buFont typeface="Wingdings" pitchFamily="2" charset="2"/>
              <a:buChar char="§"/>
              <a:defRPr/>
            </a:pPr>
            <a:r>
              <a:rPr lang="en-US" sz="1600" dirty="0" smtClean="0"/>
              <a:t>The proceeds will help to accelerate Joule’s advancements in a number of areas, including its pilot operations now underway in Leander, Texas, where the production process for its renewable solar fuels, including fungible diesel, will be tested.</a:t>
            </a:r>
          </a:p>
          <a:p>
            <a:pPr marL="573088" lvl="2" indent="-341313" eaLnBrk="0" hangingPunct="0">
              <a:buClr>
                <a:schemeClr val="accent1">
                  <a:lumMod val="75000"/>
                </a:schemeClr>
              </a:buClr>
              <a:defRPr/>
            </a:pPr>
            <a:endParaRPr lang="en-US" sz="2400" dirty="0" smtClean="0">
              <a:solidFill>
                <a:schemeClr val="accent1">
                  <a:lumMod val="75000"/>
                </a:schemeClr>
              </a:solidFill>
            </a:endParaRPr>
          </a:p>
          <a:p>
            <a:pPr marL="573088" lvl="2" indent="-341313" eaLnBrk="0" hangingPunct="0">
              <a:buClr>
                <a:schemeClr val="accent1">
                  <a:lumMod val="75000"/>
                </a:schemeClr>
              </a:buClr>
              <a:defRPr/>
            </a:pPr>
            <a:r>
              <a:rPr lang="en-US" sz="2400" dirty="0" smtClean="0">
                <a:solidFill>
                  <a:schemeClr val="accent1">
                    <a:lumMod val="75000"/>
                  </a:schemeClr>
                </a:solidFill>
              </a:rPr>
              <a:t>December 2010</a:t>
            </a:r>
          </a:p>
          <a:p>
            <a:pPr marL="806450" lvl="2" indent="-233363" eaLnBrk="0" hangingPunct="0">
              <a:buClr>
                <a:schemeClr val="accent1">
                  <a:lumMod val="75000"/>
                </a:schemeClr>
              </a:buClr>
              <a:defRPr/>
            </a:pPr>
            <a:r>
              <a:rPr lang="en-US" sz="2000" b="1" dirty="0" smtClean="0"/>
              <a:t>“</a:t>
            </a:r>
            <a:r>
              <a:rPr lang="en-US" sz="2000" b="1" dirty="0" err="1" smtClean="0"/>
              <a:t>SunPower</a:t>
            </a:r>
            <a:r>
              <a:rPr lang="en-US" sz="2000" b="1" dirty="0" smtClean="0"/>
              <a:t> Project Brings 450 New Jobs to Central Texas”</a:t>
            </a:r>
          </a:p>
          <a:p>
            <a:pPr marL="806450" lvl="2" indent="-233363" eaLnBrk="0" hangingPunct="0">
              <a:buClr>
                <a:schemeClr val="accent1">
                  <a:lumMod val="75000"/>
                </a:schemeClr>
              </a:buClr>
              <a:buFont typeface="Wingdings" pitchFamily="2" charset="2"/>
              <a:buChar char="§"/>
              <a:defRPr/>
            </a:pPr>
            <a:r>
              <a:rPr lang="en-US" sz="1600" dirty="0" smtClean="0"/>
              <a:t>Silicon Valley-based manufacturer of high-efficiency solar cells, solar panels &amp; solar systems employs approximately 5,500 people globally, with more than 900 in the U.S.</a:t>
            </a:r>
          </a:p>
          <a:p>
            <a:pPr marL="806450" lvl="2" indent="-233363" eaLnBrk="0" hangingPunct="0">
              <a:buClr>
                <a:schemeClr val="accent1">
                  <a:lumMod val="75000"/>
                </a:schemeClr>
              </a:buClr>
              <a:buFont typeface="Wingdings" pitchFamily="2" charset="2"/>
              <a:buChar char="§"/>
              <a:defRPr/>
            </a:pPr>
            <a:r>
              <a:rPr lang="en-US" sz="1600" dirty="0" smtClean="0"/>
              <a:t>Texas will become one of </a:t>
            </a:r>
            <a:r>
              <a:rPr lang="en-US" sz="1600" dirty="0" err="1" smtClean="0"/>
              <a:t>SunPower's</a:t>
            </a:r>
            <a:r>
              <a:rPr lang="en-US" sz="1600" dirty="0" smtClean="0"/>
              <a:t> top 3 office locations in the U.S. </a:t>
            </a:r>
          </a:p>
          <a:p>
            <a:pPr marL="806450" lvl="2" indent="-233363" eaLnBrk="0" hangingPunct="0">
              <a:buClr>
                <a:schemeClr val="accent1">
                  <a:lumMod val="75000"/>
                </a:schemeClr>
              </a:buClr>
              <a:buFont typeface="Wingdings" pitchFamily="2" charset="2"/>
              <a:buChar char="§"/>
              <a:defRPr/>
            </a:pPr>
            <a:r>
              <a:rPr lang="en-US" sz="1600" dirty="0" smtClean="0"/>
              <a:t>Austin facility will house operations including marketing, legal and finance functions.</a:t>
            </a:r>
          </a:p>
          <a:p>
            <a:pPr marL="806450" lvl="2" indent="-233363" eaLnBrk="0" hangingPunct="0">
              <a:buClr>
                <a:schemeClr val="accent1">
                  <a:lumMod val="75000"/>
                </a:schemeClr>
              </a:buClr>
              <a:buFont typeface="Wingdings" pitchFamily="2" charset="2"/>
              <a:buChar char="§"/>
              <a:defRPr/>
            </a:pPr>
            <a:endParaRPr lang="en-US" sz="1600" dirty="0" smtClean="0"/>
          </a:p>
          <a:p>
            <a:pPr marL="806450" lvl="2" indent="-233363" eaLnBrk="0" hangingPunct="0">
              <a:buClr>
                <a:schemeClr val="accent1">
                  <a:lumMod val="75000"/>
                </a:schemeClr>
              </a:buClr>
              <a:defRPr/>
            </a:pPr>
            <a:endParaRPr lang="en-US" sz="1600" dirty="0" smtClean="0"/>
          </a:p>
          <a:p>
            <a:pPr marL="806450" lvl="2" indent="-233363" eaLnBrk="0" hangingPunct="0">
              <a:buClr>
                <a:schemeClr val="accent1">
                  <a:lumMod val="75000"/>
                </a:schemeClr>
              </a:buClr>
              <a:defRPr/>
            </a:pPr>
            <a:r>
              <a:rPr lang="en-US" sz="2000" b="1" dirty="0" smtClean="0"/>
              <a:t>“RRE Power, LLC Breaks Ground on The Pflugerville Solar Farm”</a:t>
            </a:r>
          </a:p>
          <a:p>
            <a:pPr marL="806450" lvl="2" indent="-233363" eaLnBrk="0" hangingPunct="0">
              <a:buClr>
                <a:schemeClr val="accent1">
                  <a:lumMod val="75000"/>
                </a:schemeClr>
              </a:buClr>
              <a:buFont typeface="Wingdings" pitchFamily="2" charset="2"/>
              <a:buChar char="§"/>
              <a:defRPr/>
            </a:pPr>
            <a:r>
              <a:rPr lang="en-US" sz="1600" dirty="0" smtClean="0"/>
              <a:t>RRE will construct a 60 MW solar farm in Pflugerville, TX</a:t>
            </a:r>
          </a:p>
          <a:p>
            <a:pPr marL="806450" lvl="2" indent="-233363" eaLnBrk="0" hangingPunct="0">
              <a:buClr>
                <a:schemeClr val="accent1">
                  <a:lumMod val="75000"/>
                </a:schemeClr>
              </a:buClr>
              <a:buFont typeface="Wingdings" pitchFamily="2" charset="2"/>
              <a:buChar char="§"/>
              <a:defRPr/>
            </a:pPr>
            <a:r>
              <a:rPr lang="en-US" sz="1600" dirty="0" smtClean="0"/>
              <a:t>RRE’s project will require 800 acres and $250 million investment</a:t>
            </a:r>
          </a:p>
          <a:p>
            <a:pPr marL="806450" lvl="2" indent="-233363" eaLnBrk="0" hangingPunct="0">
              <a:buClr>
                <a:schemeClr val="accent1">
                  <a:lumMod val="75000"/>
                </a:schemeClr>
              </a:buClr>
              <a:buFont typeface="Wingdings" pitchFamily="2" charset="2"/>
              <a:buChar char="§"/>
              <a:defRPr/>
            </a:pPr>
            <a:r>
              <a:rPr lang="en-US" sz="1600" dirty="0" smtClean="0"/>
              <a:t>Currently stands as the largest PV solar farm in the nation</a:t>
            </a:r>
          </a:p>
        </p:txBody>
      </p:sp>
      <p:sp>
        <p:nvSpPr>
          <p:cNvPr id="8" name="Title 1"/>
          <p:cNvSpPr txBox="1">
            <a:spLocks/>
          </p:cNvSpPr>
          <p:nvPr/>
        </p:nvSpPr>
        <p:spPr bwMode="auto">
          <a:xfrm>
            <a:off x="202842" y="183519"/>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defRPr/>
            </a:pPr>
            <a:r>
              <a:rPr lang="en-US" sz="2800" b="1" kern="0" dirty="0" smtClean="0">
                <a:effectLst>
                  <a:outerShdw blurRad="38100" dist="38100" dir="2700000" algn="tl">
                    <a:srgbClr val="000000">
                      <a:alpha val="43137"/>
                    </a:srgbClr>
                  </a:outerShdw>
                </a:effectLst>
                <a:latin typeface="Rockwell" pitchFamily="18" charset="0"/>
              </a:rPr>
              <a:t>         Austin’s Latest Successes</a:t>
            </a:r>
            <a:endParaRPr kumimoji="0" lang="en-US" sz="2800" b="1" i="0" u="none" strike="noStrike" kern="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3"/>
          <a:srcRect/>
          <a:stretch>
            <a:fillRect/>
          </a:stretch>
        </p:blipFill>
        <p:spPr bwMode="auto">
          <a:xfrm>
            <a:off x="5333721" y="3053404"/>
            <a:ext cx="2016252" cy="452628"/>
          </a:xfrm>
          <a:prstGeom prst="rect">
            <a:avLst/>
          </a:prstGeom>
          <a:noFill/>
          <a:ln w="9525">
            <a:noFill/>
            <a:miter lim="800000"/>
            <a:headEnd/>
            <a:tailEnd/>
          </a:ln>
        </p:spPr>
      </p:pic>
      <p:pic>
        <p:nvPicPr>
          <p:cNvPr id="2" name="Picture 2"/>
          <p:cNvPicPr>
            <a:picLocks noChangeAspect="1" noChangeArrowheads="1"/>
          </p:cNvPicPr>
          <p:nvPr/>
        </p:nvPicPr>
        <p:blipFill>
          <a:blip r:embed="rId4"/>
          <a:srcRect/>
          <a:stretch>
            <a:fillRect/>
          </a:stretch>
        </p:blipFill>
        <p:spPr bwMode="auto">
          <a:xfrm>
            <a:off x="6834514" y="5711543"/>
            <a:ext cx="2289239" cy="714661"/>
          </a:xfrm>
          <a:prstGeom prst="rect">
            <a:avLst/>
          </a:prstGeom>
          <a:noFill/>
          <a:ln w="9525">
            <a:noFill/>
            <a:miter lim="800000"/>
            <a:headEnd/>
            <a:tailEnd/>
          </a:ln>
        </p:spPr>
      </p:pic>
      <p:pic>
        <p:nvPicPr>
          <p:cNvPr id="3" name="Picture 2"/>
          <p:cNvPicPr>
            <a:picLocks noChangeAspect="1" noChangeArrowheads="1"/>
          </p:cNvPicPr>
          <p:nvPr/>
        </p:nvPicPr>
        <p:blipFill>
          <a:blip r:embed="rId5"/>
          <a:srcRect/>
          <a:stretch>
            <a:fillRect/>
          </a:stretch>
        </p:blipFill>
        <p:spPr bwMode="auto">
          <a:xfrm>
            <a:off x="5859107" y="1104435"/>
            <a:ext cx="1500188" cy="72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27" y="1222811"/>
            <a:ext cx="8763000" cy="5386090"/>
          </a:xfrm>
          <a:prstGeom prst="rect">
            <a:avLst/>
          </a:prstGeom>
          <a:noFill/>
        </p:spPr>
        <p:txBody>
          <a:bodyPr wrap="square">
            <a:spAutoFit/>
          </a:bodyPr>
          <a:lstStyle/>
          <a:p>
            <a:pPr marL="573088" lvl="2" indent="-341313" eaLnBrk="0" hangingPunct="0">
              <a:buClr>
                <a:schemeClr val="accent1">
                  <a:lumMod val="75000"/>
                </a:schemeClr>
              </a:buClr>
              <a:defRPr/>
            </a:pPr>
            <a:r>
              <a:rPr lang="en-US" sz="2400" dirty="0" smtClean="0">
                <a:solidFill>
                  <a:schemeClr val="accent1">
                    <a:lumMod val="75000"/>
                  </a:schemeClr>
                </a:solidFill>
              </a:rPr>
              <a:t>April 2011</a:t>
            </a:r>
          </a:p>
          <a:p>
            <a:pPr marL="804672" lvl="2" indent="-237744" eaLnBrk="0" hangingPunct="0">
              <a:buClr>
                <a:schemeClr val="accent1">
                  <a:lumMod val="75000"/>
                </a:schemeClr>
              </a:buClr>
              <a:defRPr/>
            </a:pPr>
            <a:r>
              <a:rPr lang="en-US" sz="2000" b="1" dirty="0" smtClean="0"/>
              <a:t>“FRV Contracts with RES Americas to Build Landmark Project for Austin Energy”</a:t>
            </a:r>
          </a:p>
          <a:p>
            <a:pPr marL="806450" lvl="2" indent="-233363" eaLnBrk="0" hangingPunct="0">
              <a:buClr>
                <a:schemeClr val="accent1">
                  <a:lumMod val="75000"/>
                </a:schemeClr>
              </a:buClr>
              <a:buFont typeface="Wingdings" pitchFamily="2" charset="2"/>
              <a:buChar char="§"/>
              <a:defRPr/>
            </a:pPr>
            <a:r>
              <a:rPr lang="en-US" sz="1600" dirty="0" smtClean="0"/>
              <a:t>Operation:  30 MW solar farm in Webberville, TX</a:t>
            </a:r>
          </a:p>
          <a:p>
            <a:pPr marL="806450" lvl="2" indent="-233363" eaLnBrk="0" hangingPunct="0">
              <a:buClr>
                <a:schemeClr val="accent1">
                  <a:lumMod val="75000"/>
                </a:schemeClr>
              </a:buClr>
              <a:buFont typeface="Wingdings" pitchFamily="2" charset="2"/>
              <a:buChar char="§"/>
              <a:defRPr/>
            </a:pPr>
            <a:r>
              <a:rPr lang="en-US" sz="1600" dirty="0" smtClean="0"/>
              <a:t>Jobs:  10</a:t>
            </a:r>
          </a:p>
          <a:p>
            <a:pPr marL="806450" lvl="2" indent="-233363" eaLnBrk="0" hangingPunct="0">
              <a:buClr>
                <a:schemeClr val="accent1">
                  <a:lumMod val="75000"/>
                </a:schemeClr>
              </a:buClr>
              <a:buFont typeface="Wingdings" pitchFamily="2" charset="2"/>
              <a:buChar char="§"/>
              <a:defRPr/>
            </a:pPr>
            <a:r>
              <a:rPr lang="en-US" sz="1600" dirty="0" smtClean="0"/>
              <a:t>Investment:  $110 Million</a:t>
            </a:r>
          </a:p>
          <a:p>
            <a:pPr marL="806450" lvl="2" indent="-233363" eaLnBrk="0" hangingPunct="0">
              <a:buClr>
                <a:schemeClr val="accent1">
                  <a:lumMod val="75000"/>
                </a:schemeClr>
              </a:buClr>
              <a:buFont typeface="Wingdings" pitchFamily="2" charset="2"/>
              <a:buChar char="§"/>
              <a:defRPr/>
            </a:pPr>
            <a:r>
              <a:rPr lang="en-US" sz="1600" dirty="0" smtClean="0"/>
              <a:t>Real Estate:  ~ 300 acres</a:t>
            </a:r>
          </a:p>
          <a:p>
            <a:pPr marL="806450" lvl="2" indent="-233363" eaLnBrk="0" hangingPunct="0">
              <a:buClr>
                <a:schemeClr val="accent1">
                  <a:lumMod val="75000"/>
                </a:schemeClr>
              </a:buClr>
              <a:buFont typeface="Wingdings" pitchFamily="2" charset="2"/>
              <a:buChar char="§"/>
              <a:defRPr/>
            </a:pPr>
            <a:r>
              <a:rPr lang="en-US" sz="1600" dirty="0" smtClean="0"/>
              <a:t>Incentives:  Village of Webberville &amp; Travis County providing 80% property tax abatements for 20 years</a:t>
            </a:r>
          </a:p>
          <a:p>
            <a:pPr marL="806450" lvl="2" indent="-233363" eaLnBrk="0" hangingPunct="0">
              <a:buClr>
                <a:schemeClr val="accent1">
                  <a:lumMod val="75000"/>
                </a:schemeClr>
              </a:buClr>
              <a:buFont typeface="Wingdings" pitchFamily="2" charset="2"/>
              <a:buChar char="§"/>
              <a:defRPr/>
            </a:pPr>
            <a:r>
              <a:rPr lang="en-US" sz="1600" dirty="0" smtClean="0"/>
              <a:t>RES Americas Inc., a unit of U.K.-based Renewable Energy Systems Ltd., will build the Webberville solar plant and provide maintenance services for five years.</a:t>
            </a:r>
          </a:p>
          <a:p>
            <a:pPr marL="806450" lvl="2" indent="-233363" eaLnBrk="0" hangingPunct="0">
              <a:buClr>
                <a:schemeClr val="accent1">
                  <a:lumMod val="75000"/>
                </a:schemeClr>
              </a:buClr>
              <a:buFont typeface="Wingdings" pitchFamily="2" charset="2"/>
              <a:buChar char="§"/>
              <a:defRPr/>
            </a:pPr>
            <a:r>
              <a:rPr lang="en-US" sz="1600" dirty="0" smtClean="0"/>
              <a:t>Austin Energy agrees to purchase the electricity generated by the project for 25 years</a:t>
            </a:r>
          </a:p>
          <a:p>
            <a:pPr marL="806450" lvl="2" indent="-233363" eaLnBrk="0" hangingPunct="0">
              <a:buClr>
                <a:schemeClr val="accent1">
                  <a:lumMod val="75000"/>
                </a:schemeClr>
              </a:buClr>
              <a:buFont typeface="Wingdings" pitchFamily="2" charset="2"/>
              <a:buChar char="§"/>
              <a:defRPr/>
            </a:pPr>
            <a:r>
              <a:rPr lang="en-US" sz="1600" dirty="0" smtClean="0"/>
              <a:t>Webberville is located 15 miles east of Austin, Texas, and the project is expected to be completed by the end of this year. </a:t>
            </a:r>
          </a:p>
          <a:p>
            <a:pPr marL="806450" lvl="2" indent="-233363" eaLnBrk="0" hangingPunct="0">
              <a:buClr>
                <a:schemeClr val="accent1">
                  <a:lumMod val="75000"/>
                </a:schemeClr>
              </a:buClr>
              <a:buFont typeface="Wingdings" pitchFamily="2" charset="2"/>
              <a:buChar char="§"/>
              <a:defRPr/>
            </a:pPr>
            <a:r>
              <a:rPr lang="en-US" sz="1600" dirty="0" smtClean="0"/>
              <a:t>Germany’s second-biggest state-owned lender </a:t>
            </a:r>
            <a:r>
              <a:rPr lang="en-US" sz="1600" dirty="0" err="1" smtClean="0"/>
              <a:t>Bayerische</a:t>
            </a:r>
            <a:r>
              <a:rPr lang="en-US" sz="1600" dirty="0" smtClean="0"/>
              <a:t> </a:t>
            </a:r>
            <a:r>
              <a:rPr lang="en-US" sz="1600" dirty="0" err="1" smtClean="0"/>
              <a:t>Landesbank</a:t>
            </a:r>
            <a:r>
              <a:rPr lang="en-US" sz="1600" dirty="0" smtClean="0"/>
              <a:t> provided financing</a:t>
            </a:r>
          </a:p>
          <a:p>
            <a:pPr marL="806450" lvl="2" indent="-233363" eaLnBrk="0" hangingPunct="0">
              <a:buClr>
                <a:schemeClr val="accent1">
                  <a:lumMod val="75000"/>
                </a:schemeClr>
              </a:buClr>
              <a:buFont typeface="Wingdings" pitchFamily="2" charset="2"/>
              <a:buChar char="§"/>
              <a:defRPr/>
            </a:pPr>
            <a:r>
              <a:rPr lang="en-US" sz="1600" dirty="0" smtClean="0"/>
              <a:t>The Webberville project will use panels from Changzhou, China-based Trina Solar Ltd. (TSL) that will follow the sun using single-axis tracking systems to increase power output.</a:t>
            </a:r>
          </a:p>
          <a:p>
            <a:pPr marL="573088" lvl="2" indent="-341313" eaLnBrk="0" hangingPunct="0">
              <a:buClr>
                <a:schemeClr val="accent1">
                  <a:lumMod val="75000"/>
                </a:schemeClr>
              </a:buClr>
              <a:defRPr/>
            </a:pPr>
            <a:endParaRPr lang="en-US" sz="2400" dirty="0" smtClean="0">
              <a:solidFill>
                <a:schemeClr val="accent1">
                  <a:lumMod val="75000"/>
                </a:schemeClr>
              </a:solidFill>
            </a:endParaRPr>
          </a:p>
        </p:txBody>
      </p:sp>
      <p:sp>
        <p:nvSpPr>
          <p:cNvPr id="8" name="Title 1"/>
          <p:cNvSpPr txBox="1">
            <a:spLocks/>
          </p:cNvSpPr>
          <p:nvPr/>
        </p:nvSpPr>
        <p:spPr bwMode="auto">
          <a:xfrm>
            <a:off x="202842" y="183519"/>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defRPr/>
            </a:pPr>
            <a:r>
              <a:rPr lang="en-US" sz="2800" b="1" kern="0" dirty="0" smtClean="0">
                <a:effectLst>
                  <a:outerShdw blurRad="38100" dist="38100" dir="2700000" algn="tl">
                    <a:srgbClr val="000000">
                      <a:alpha val="43137"/>
                    </a:srgbClr>
                  </a:outerShdw>
                </a:effectLst>
                <a:latin typeface="Rockwell" pitchFamily="18" charset="0"/>
              </a:rPr>
              <a:t>         Austin’s Latest Successes</a:t>
            </a:r>
            <a:endParaRPr kumimoji="0" lang="en-US" sz="2800" b="1" i="0" u="none" strike="noStrike" kern="0" cap="none" spc="0" normalizeH="0" baseline="0" noProof="0" dirty="0">
              <a:ln>
                <a:noFill/>
              </a:ln>
              <a:effectLst/>
              <a:uLnTx/>
              <a:uFillTx/>
              <a:latin typeface="+mj-lt"/>
              <a:ea typeface="+mj-ea"/>
              <a:cs typeface="+mj-cs"/>
            </a:endParaRPr>
          </a:p>
        </p:txBody>
      </p:sp>
      <p:pic>
        <p:nvPicPr>
          <p:cNvPr id="5" name="Picture 2"/>
          <p:cNvPicPr>
            <a:picLocks noChangeAspect="1" noChangeArrowheads="1"/>
          </p:cNvPicPr>
          <p:nvPr/>
        </p:nvPicPr>
        <p:blipFill>
          <a:blip r:embed="rId3"/>
          <a:srcRect/>
          <a:stretch>
            <a:fillRect/>
          </a:stretch>
        </p:blipFill>
        <p:spPr bwMode="auto">
          <a:xfrm>
            <a:off x="6110544" y="2172942"/>
            <a:ext cx="1457325" cy="733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27" y="1222811"/>
            <a:ext cx="8763000" cy="4216539"/>
          </a:xfrm>
          <a:prstGeom prst="rect">
            <a:avLst/>
          </a:prstGeom>
          <a:noFill/>
        </p:spPr>
        <p:txBody>
          <a:bodyPr wrap="square">
            <a:spAutoFit/>
          </a:bodyPr>
          <a:lstStyle/>
          <a:p>
            <a:pPr marL="573088" lvl="2" indent="-341313" eaLnBrk="0" hangingPunct="0">
              <a:buClr>
                <a:schemeClr val="accent1">
                  <a:lumMod val="75000"/>
                </a:schemeClr>
              </a:buClr>
              <a:defRPr/>
            </a:pPr>
            <a:r>
              <a:rPr lang="en-US" sz="2400" dirty="0" smtClean="0">
                <a:solidFill>
                  <a:schemeClr val="accent1">
                    <a:lumMod val="75000"/>
                  </a:schemeClr>
                </a:solidFill>
              </a:rPr>
              <a:t>October 2011</a:t>
            </a:r>
          </a:p>
          <a:p>
            <a:pPr marL="804672" lvl="2" indent="-237744" eaLnBrk="0" hangingPunct="0">
              <a:buClr>
                <a:schemeClr val="accent1">
                  <a:lumMod val="75000"/>
                </a:schemeClr>
              </a:buClr>
              <a:defRPr/>
            </a:pPr>
            <a:r>
              <a:rPr lang="en-US" sz="2000" b="1" dirty="0" smtClean="0"/>
              <a:t>“Complete Energy Systems to bring 230 jobs to Region”</a:t>
            </a:r>
          </a:p>
          <a:p>
            <a:pPr marL="806450" lvl="2" indent="-233363" eaLnBrk="0" hangingPunct="0">
              <a:buClr>
                <a:schemeClr val="accent1">
                  <a:lumMod val="75000"/>
                </a:schemeClr>
              </a:buClr>
              <a:buFont typeface="Wingdings" pitchFamily="2" charset="2"/>
              <a:buChar char="§"/>
              <a:defRPr/>
            </a:pPr>
            <a:r>
              <a:rPr lang="en-US" sz="1600" dirty="0" smtClean="0"/>
              <a:t>Operation:  Mobile power units &amp; solar module mfg</a:t>
            </a:r>
          </a:p>
          <a:p>
            <a:pPr marL="806450" lvl="2" indent="-233363" eaLnBrk="0" hangingPunct="0">
              <a:buClr>
                <a:schemeClr val="accent1">
                  <a:lumMod val="75000"/>
                </a:schemeClr>
              </a:buClr>
              <a:buFont typeface="Wingdings" pitchFamily="2" charset="2"/>
              <a:buChar char="§"/>
              <a:defRPr/>
            </a:pPr>
            <a:r>
              <a:rPr lang="en-US" sz="1600" dirty="0" smtClean="0"/>
              <a:t>Jobs:  230</a:t>
            </a:r>
          </a:p>
          <a:p>
            <a:pPr marL="806450" lvl="2" indent="-233363" eaLnBrk="0" hangingPunct="0">
              <a:buClr>
                <a:schemeClr val="accent1">
                  <a:lumMod val="75000"/>
                </a:schemeClr>
              </a:buClr>
              <a:buFont typeface="Wingdings" pitchFamily="2" charset="2"/>
              <a:buChar char="§"/>
              <a:defRPr/>
            </a:pPr>
            <a:r>
              <a:rPr lang="en-US" sz="1600" dirty="0" smtClean="0"/>
              <a:t>Investment:  $13.4 Million</a:t>
            </a:r>
          </a:p>
          <a:p>
            <a:pPr marL="806450" lvl="2" indent="-233363" eaLnBrk="0" hangingPunct="0">
              <a:buClr>
                <a:schemeClr val="accent1">
                  <a:lumMod val="75000"/>
                </a:schemeClr>
              </a:buClr>
              <a:buFont typeface="Wingdings" pitchFamily="2" charset="2"/>
              <a:buChar char="§"/>
              <a:defRPr/>
            </a:pPr>
            <a:r>
              <a:rPr lang="en-US" sz="1600" dirty="0" smtClean="0"/>
              <a:t>Real Estate:  80,000 sq. ft.</a:t>
            </a:r>
          </a:p>
          <a:p>
            <a:pPr marL="806450" lvl="2" indent="-233363" eaLnBrk="0" hangingPunct="0">
              <a:buClr>
                <a:schemeClr val="accent1">
                  <a:lumMod val="75000"/>
                </a:schemeClr>
              </a:buClr>
              <a:buFont typeface="Wingdings" pitchFamily="2" charset="2"/>
              <a:buChar char="§"/>
              <a:defRPr/>
            </a:pPr>
            <a:r>
              <a:rPr lang="en-US" sz="1600" dirty="0" smtClean="0"/>
              <a:t>Incentives:  City of Pflugerville; Skills Development Fund</a:t>
            </a:r>
          </a:p>
          <a:p>
            <a:pPr marL="806450" lvl="2" indent="-233363" eaLnBrk="0" hangingPunct="0">
              <a:buClr>
                <a:schemeClr val="accent1">
                  <a:lumMod val="75000"/>
                </a:schemeClr>
              </a:buClr>
              <a:buFont typeface="Wingdings" pitchFamily="2" charset="2"/>
              <a:buChar char="§"/>
              <a:defRPr/>
            </a:pPr>
            <a:r>
              <a:rPr lang="en-US" sz="1600" dirty="0" smtClean="0"/>
              <a:t>CES will receive a 50 percent property tax rebate from the city for five years, up to $375,000. In addition, the economic development corporation has agreed to pay the company $3,000 per job created, up to $750,000, as well as $75,000 in moving expenses. </a:t>
            </a:r>
          </a:p>
          <a:p>
            <a:pPr marL="806450" lvl="2" indent="-233363" eaLnBrk="0" hangingPunct="0">
              <a:buClr>
                <a:schemeClr val="accent1">
                  <a:lumMod val="75000"/>
                </a:schemeClr>
              </a:buClr>
              <a:buFont typeface="Wingdings" pitchFamily="2" charset="2"/>
              <a:buChar char="§"/>
              <a:defRPr/>
            </a:pPr>
            <a:r>
              <a:rPr lang="en-US" sz="1600" dirty="0" smtClean="0"/>
              <a:t>CES manufactures mobile power trailers and units that provide power, refrigeration, and will be deployed in Africa and other remote areas to serve as medical clinics, food trailers, refrigerators, water purifiers, and other applications. The mobile power units operate completely off-grid and feature micro wind turbines, solar panels, energy storage, and LED lighting.</a:t>
            </a:r>
          </a:p>
        </p:txBody>
      </p:sp>
      <p:sp>
        <p:nvSpPr>
          <p:cNvPr id="8" name="Title 1"/>
          <p:cNvSpPr txBox="1">
            <a:spLocks/>
          </p:cNvSpPr>
          <p:nvPr/>
        </p:nvSpPr>
        <p:spPr bwMode="auto">
          <a:xfrm>
            <a:off x="202842" y="183519"/>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defRPr/>
            </a:pPr>
            <a:r>
              <a:rPr lang="en-US" sz="2800" b="1" kern="0" dirty="0" smtClean="0">
                <a:effectLst>
                  <a:outerShdw blurRad="38100" dist="38100" dir="2700000" algn="tl">
                    <a:srgbClr val="000000">
                      <a:alpha val="43137"/>
                    </a:srgbClr>
                  </a:outerShdw>
                </a:effectLst>
                <a:latin typeface="Rockwell" pitchFamily="18" charset="0"/>
              </a:rPr>
              <a:t>         Austin’s Latest Successes</a:t>
            </a:r>
            <a:endParaRPr kumimoji="0" lang="en-US" sz="2800" b="1" i="0" u="none" strike="noStrike" kern="0" cap="none" spc="0" normalizeH="0" baseline="0" noProof="0" dirty="0">
              <a:ln>
                <a:noFill/>
              </a:ln>
              <a:effectLst/>
              <a:uLnTx/>
              <a:uFillTx/>
              <a:latin typeface="+mj-lt"/>
              <a:ea typeface="+mj-ea"/>
              <a:cs typeface="+mj-cs"/>
            </a:endParaRPr>
          </a:p>
        </p:txBody>
      </p:sp>
      <p:pic>
        <p:nvPicPr>
          <p:cNvPr id="1026" name="Picture 2"/>
          <p:cNvPicPr>
            <a:picLocks noChangeAspect="1" noChangeArrowheads="1"/>
          </p:cNvPicPr>
          <p:nvPr/>
        </p:nvPicPr>
        <p:blipFill>
          <a:blip r:embed="rId3"/>
          <a:srcRect r="62127"/>
          <a:stretch>
            <a:fillRect/>
          </a:stretch>
        </p:blipFill>
        <p:spPr bwMode="auto">
          <a:xfrm>
            <a:off x="6128015" y="1981803"/>
            <a:ext cx="2524867" cy="986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27" y="1222811"/>
            <a:ext cx="8763000" cy="3539430"/>
          </a:xfrm>
          <a:prstGeom prst="rect">
            <a:avLst/>
          </a:prstGeom>
          <a:noFill/>
        </p:spPr>
        <p:txBody>
          <a:bodyPr wrap="square">
            <a:spAutoFit/>
          </a:bodyPr>
          <a:lstStyle/>
          <a:p>
            <a:pPr marL="573088" lvl="2" indent="-341313" eaLnBrk="0" hangingPunct="0">
              <a:buClr>
                <a:schemeClr val="accent1">
                  <a:lumMod val="75000"/>
                </a:schemeClr>
              </a:buClr>
              <a:defRPr/>
            </a:pPr>
            <a:r>
              <a:rPr lang="en-US" sz="2400" dirty="0" smtClean="0">
                <a:solidFill>
                  <a:schemeClr val="accent1">
                    <a:lumMod val="75000"/>
                  </a:schemeClr>
                </a:solidFill>
              </a:rPr>
              <a:t>December 2011</a:t>
            </a:r>
          </a:p>
          <a:p>
            <a:pPr marL="804672" lvl="2" indent="-237744" eaLnBrk="0" hangingPunct="0">
              <a:buClr>
                <a:schemeClr val="accent1">
                  <a:lumMod val="75000"/>
                </a:schemeClr>
              </a:buClr>
              <a:defRPr/>
            </a:pPr>
            <a:r>
              <a:rPr lang="en-US" sz="2000" b="1" dirty="0" smtClean="0"/>
              <a:t>“Superconductor Technologies to Relocate Corporate Headquarters to Austin, TX”</a:t>
            </a:r>
          </a:p>
          <a:p>
            <a:pPr marL="806450" lvl="2" indent="-233363" eaLnBrk="0" hangingPunct="0">
              <a:buClr>
                <a:schemeClr val="accent1">
                  <a:lumMod val="75000"/>
                </a:schemeClr>
              </a:buClr>
              <a:buFont typeface="Wingdings" pitchFamily="2" charset="2"/>
              <a:buChar char="§"/>
              <a:defRPr/>
            </a:pPr>
            <a:r>
              <a:rPr lang="en-US" sz="1600" dirty="0" smtClean="0"/>
              <a:t>Operation:  Advanced transmission line technology HQ and R&amp;D facility</a:t>
            </a:r>
          </a:p>
          <a:p>
            <a:pPr marL="806450" lvl="2" indent="-233363" eaLnBrk="0" hangingPunct="0">
              <a:buClr>
                <a:schemeClr val="accent1">
                  <a:lumMod val="75000"/>
                </a:schemeClr>
              </a:buClr>
              <a:buFont typeface="Wingdings" pitchFamily="2" charset="2"/>
              <a:buChar char="§"/>
              <a:defRPr/>
            </a:pPr>
            <a:r>
              <a:rPr lang="en-US" sz="1600" dirty="0" smtClean="0"/>
              <a:t>Jobs:  135</a:t>
            </a:r>
          </a:p>
          <a:p>
            <a:pPr marL="806450" lvl="2" indent="-233363" eaLnBrk="0" hangingPunct="0">
              <a:buClr>
                <a:schemeClr val="accent1">
                  <a:lumMod val="75000"/>
                </a:schemeClr>
              </a:buClr>
              <a:buFont typeface="Wingdings" pitchFamily="2" charset="2"/>
              <a:buChar char="§"/>
              <a:defRPr/>
            </a:pPr>
            <a:r>
              <a:rPr lang="en-US" sz="1600" dirty="0" smtClean="0"/>
              <a:t>Investment:  $65 Million</a:t>
            </a:r>
          </a:p>
          <a:p>
            <a:pPr marL="806450" lvl="2" indent="-233363" eaLnBrk="0" hangingPunct="0">
              <a:buClr>
                <a:schemeClr val="accent1">
                  <a:lumMod val="75000"/>
                </a:schemeClr>
              </a:buClr>
              <a:buFont typeface="Wingdings" pitchFamily="2" charset="2"/>
              <a:buChar char="§"/>
              <a:defRPr/>
            </a:pPr>
            <a:r>
              <a:rPr lang="en-US" sz="1600" dirty="0" smtClean="0"/>
              <a:t>Real Estate:  94,000 sq. ft.</a:t>
            </a:r>
          </a:p>
          <a:p>
            <a:pPr marL="806450" lvl="2" indent="-233363" eaLnBrk="0" hangingPunct="0">
              <a:buClr>
                <a:schemeClr val="accent1">
                  <a:lumMod val="75000"/>
                </a:schemeClr>
              </a:buClr>
              <a:buFont typeface="Wingdings" pitchFamily="2" charset="2"/>
              <a:buChar char="§"/>
              <a:defRPr/>
            </a:pPr>
            <a:r>
              <a:rPr lang="en-US" sz="1600" dirty="0" smtClean="0"/>
              <a:t>Incentives:  Skills Development Fund</a:t>
            </a:r>
          </a:p>
          <a:p>
            <a:pPr marL="806450" lvl="2" indent="-233363" eaLnBrk="0" hangingPunct="0">
              <a:buClr>
                <a:schemeClr val="accent1">
                  <a:lumMod val="75000"/>
                </a:schemeClr>
              </a:buClr>
              <a:buFont typeface="Wingdings" pitchFamily="2" charset="2"/>
              <a:buChar char="§"/>
              <a:defRPr/>
            </a:pPr>
            <a:r>
              <a:rPr lang="en-US" sz="1600" dirty="0" smtClean="0"/>
              <a:t>STI was founded by Robert Schrieffer, Nobel Laureate in Superconducting theory and founding father of STI, who began the company in 1987 with a mission to commercialize High Temperature Superconductors</a:t>
            </a:r>
          </a:p>
          <a:p>
            <a:pPr marL="806450" lvl="2" indent="-233363" eaLnBrk="0" hangingPunct="0">
              <a:buClr>
                <a:schemeClr val="accent1">
                  <a:lumMod val="75000"/>
                </a:schemeClr>
              </a:buClr>
              <a:buFont typeface="Wingdings" pitchFamily="2" charset="2"/>
              <a:buChar char="§"/>
              <a:defRPr/>
            </a:pPr>
            <a:r>
              <a:rPr lang="en-US" sz="1600" dirty="0" smtClean="0"/>
              <a:t>STI’s new Austin HQ will be a state of the art facility and will be the home of STI’s </a:t>
            </a:r>
            <a:r>
              <a:rPr lang="en-US" sz="1600" dirty="0" err="1" smtClean="0"/>
              <a:t>Conductus</a:t>
            </a:r>
            <a:r>
              <a:rPr lang="en-US" sz="1600" dirty="0" smtClean="0"/>
              <a:t> superconducting wire manufacturing center of excellence</a:t>
            </a:r>
          </a:p>
        </p:txBody>
      </p:sp>
      <p:sp>
        <p:nvSpPr>
          <p:cNvPr id="8" name="Title 1"/>
          <p:cNvSpPr txBox="1">
            <a:spLocks/>
          </p:cNvSpPr>
          <p:nvPr/>
        </p:nvSpPr>
        <p:spPr bwMode="auto">
          <a:xfrm>
            <a:off x="202842" y="183519"/>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defTabSz="914400" eaLnBrk="0" fontAlgn="base" hangingPunct="0">
              <a:spcBef>
                <a:spcPct val="0"/>
              </a:spcBef>
              <a:spcAft>
                <a:spcPct val="0"/>
              </a:spcAft>
              <a:defRPr/>
            </a:pPr>
            <a:r>
              <a:rPr lang="en-US" sz="2800" b="1" kern="0" dirty="0" smtClean="0">
                <a:effectLst>
                  <a:outerShdw blurRad="38100" dist="38100" dir="2700000" algn="tl">
                    <a:srgbClr val="000000">
                      <a:alpha val="43137"/>
                    </a:srgbClr>
                  </a:outerShdw>
                </a:effectLst>
                <a:latin typeface="Rockwell" pitchFamily="18" charset="0"/>
              </a:rPr>
              <a:t>         Austin’s Latest Successes</a:t>
            </a:r>
            <a:endParaRPr kumimoji="0" lang="en-US" sz="2800" b="1" i="0" u="none" strike="noStrike" kern="0" cap="none" spc="0" normalizeH="0" baseline="0" noProof="0" dirty="0">
              <a:ln>
                <a:noFill/>
              </a:ln>
              <a:effectLst/>
              <a:uLnTx/>
              <a:uFillTx/>
              <a:latin typeface="+mj-lt"/>
              <a:ea typeface="+mj-ea"/>
              <a:cs typeface="+mj-cs"/>
            </a:endParaRPr>
          </a:p>
        </p:txBody>
      </p:sp>
      <p:pic>
        <p:nvPicPr>
          <p:cNvPr id="2" name="Picture 2"/>
          <p:cNvPicPr>
            <a:picLocks noChangeAspect="1" noChangeArrowheads="1"/>
          </p:cNvPicPr>
          <p:nvPr/>
        </p:nvPicPr>
        <p:blipFill>
          <a:blip r:embed="rId3"/>
          <a:srcRect/>
          <a:stretch>
            <a:fillRect/>
          </a:stretch>
        </p:blipFill>
        <p:spPr bwMode="auto">
          <a:xfrm>
            <a:off x="6198230" y="2567835"/>
            <a:ext cx="2550319" cy="766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686" y="1422399"/>
            <a:ext cx="4196047" cy="5083175"/>
          </a:xfrm>
        </p:spPr>
        <p:txBody>
          <a:bodyPr>
            <a:noAutofit/>
          </a:bodyPr>
          <a:lstStyle/>
          <a:p>
            <a:pPr>
              <a:lnSpc>
                <a:spcPct val="50000"/>
              </a:lnSpc>
              <a:spcBef>
                <a:spcPts val="600"/>
              </a:spcBef>
              <a:buClr>
                <a:schemeClr val="accent1"/>
              </a:buClr>
              <a:buFont typeface="Wingdings" pitchFamily="2" charset="2"/>
              <a:buChar char="§"/>
            </a:pPr>
            <a:r>
              <a:rPr lang="en-US" sz="2000" dirty="0" smtClean="0"/>
              <a:t>Power Generation</a:t>
            </a:r>
          </a:p>
          <a:p>
            <a:pPr lvl="1">
              <a:lnSpc>
                <a:spcPct val="50000"/>
              </a:lnSpc>
              <a:spcBef>
                <a:spcPts val="600"/>
              </a:spcBef>
              <a:buClr>
                <a:schemeClr val="accent1"/>
              </a:buClr>
              <a:buFont typeface="Wingdings" pitchFamily="2" charset="2"/>
              <a:buChar char="§"/>
            </a:pPr>
            <a:r>
              <a:rPr lang="en-US" sz="2000" dirty="0" smtClean="0"/>
              <a:t>Wind</a:t>
            </a:r>
          </a:p>
          <a:p>
            <a:pPr lvl="1">
              <a:lnSpc>
                <a:spcPct val="50000"/>
              </a:lnSpc>
              <a:spcBef>
                <a:spcPts val="600"/>
              </a:spcBef>
              <a:buClr>
                <a:schemeClr val="accent1"/>
              </a:buClr>
              <a:buFont typeface="Wingdings" pitchFamily="2" charset="2"/>
              <a:buChar char="§"/>
            </a:pPr>
            <a:r>
              <a:rPr lang="en-US" sz="2000" dirty="0" smtClean="0"/>
              <a:t>Solar</a:t>
            </a:r>
          </a:p>
          <a:p>
            <a:pPr lvl="1">
              <a:lnSpc>
                <a:spcPct val="50000"/>
              </a:lnSpc>
              <a:spcBef>
                <a:spcPts val="600"/>
              </a:spcBef>
              <a:buClr>
                <a:schemeClr val="accent1"/>
              </a:buClr>
              <a:buFont typeface="Wingdings" pitchFamily="2" charset="2"/>
              <a:buChar char="§"/>
            </a:pPr>
            <a:r>
              <a:rPr lang="en-US" sz="2000" dirty="0" err="1" smtClean="0"/>
              <a:t>Biofuels</a:t>
            </a:r>
            <a:r>
              <a:rPr lang="en-US" sz="2000" dirty="0" smtClean="0"/>
              <a:t> / </a:t>
            </a:r>
            <a:r>
              <a:rPr lang="en-US" sz="2000" dirty="0" err="1" smtClean="0"/>
              <a:t>Bioenergy</a:t>
            </a:r>
            <a:endParaRPr lang="en-US" sz="2000" dirty="0" smtClean="0"/>
          </a:p>
          <a:p>
            <a:pPr lvl="1">
              <a:lnSpc>
                <a:spcPct val="50000"/>
              </a:lnSpc>
              <a:spcBef>
                <a:spcPts val="600"/>
              </a:spcBef>
              <a:buClr>
                <a:schemeClr val="accent1"/>
              </a:buClr>
              <a:buFont typeface="Wingdings" pitchFamily="2" charset="2"/>
              <a:buChar char="§"/>
            </a:pPr>
            <a:r>
              <a:rPr lang="en-US" sz="2000" dirty="0" smtClean="0"/>
              <a:t>Geothermal</a:t>
            </a:r>
          </a:p>
          <a:p>
            <a:pPr lvl="1">
              <a:lnSpc>
                <a:spcPct val="50000"/>
              </a:lnSpc>
              <a:spcBef>
                <a:spcPts val="600"/>
              </a:spcBef>
              <a:buClr>
                <a:schemeClr val="accent1"/>
              </a:buClr>
              <a:buFont typeface="Wingdings" pitchFamily="2" charset="2"/>
              <a:buChar char="§"/>
            </a:pPr>
            <a:r>
              <a:rPr lang="en-US" sz="2000" dirty="0" smtClean="0"/>
              <a:t>Tidal / Ocean Current</a:t>
            </a:r>
          </a:p>
          <a:p>
            <a:pPr>
              <a:lnSpc>
                <a:spcPct val="50000"/>
              </a:lnSpc>
              <a:spcBef>
                <a:spcPts val="600"/>
              </a:spcBef>
              <a:buClr>
                <a:schemeClr val="accent1"/>
              </a:buClr>
              <a:buFont typeface="Wingdings" pitchFamily="2" charset="2"/>
              <a:buChar char="§"/>
            </a:pPr>
            <a:endParaRPr lang="en-US" sz="2000" dirty="0" smtClean="0"/>
          </a:p>
          <a:p>
            <a:pPr>
              <a:lnSpc>
                <a:spcPct val="50000"/>
              </a:lnSpc>
              <a:spcBef>
                <a:spcPts val="600"/>
              </a:spcBef>
              <a:buClr>
                <a:schemeClr val="accent1"/>
              </a:buClr>
              <a:buFont typeface="Wingdings" pitchFamily="2" charset="2"/>
              <a:buChar char="§"/>
            </a:pPr>
            <a:r>
              <a:rPr lang="en-US" sz="2000" dirty="0" smtClean="0"/>
              <a:t>Energy Efficiency</a:t>
            </a:r>
          </a:p>
          <a:p>
            <a:pPr lvl="1">
              <a:lnSpc>
                <a:spcPct val="50000"/>
              </a:lnSpc>
              <a:spcBef>
                <a:spcPts val="600"/>
              </a:spcBef>
              <a:buClr>
                <a:schemeClr val="accent1"/>
              </a:buClr>
              <a:buFont typeface="Wingdings" pitchFamily="2" charset="2"/>
              <a:buChar char="§"/>
            </a:pPr>
            <a:r>
              <a:rPr lang="en-US" sz="2000" dirty="0" smtClean="0"/>
              <a:t>Solid state lighting (LED’s)</a:t>
            </a:r>
          </a:p>
          <a:p>
            <a:pPr lvl="1">
              <a:lnSpc>
                <a:spcPct val="50000"/>
              </a:lnSpc>
              <a:spcBef>
                <a:spcPts val="600"/>
              </a:spcBef>
              <a:buClr>
                <a:schemeClr val="accent1"/>
              </a:buClr>
              <a:buFont typeface="Wingdings" pitchFamily="2" charset="2"/>
              <a:buChar char="§"/>
            </a:pPr>
            <a:r>
              <a:rPr lang="en-US" sz="2000" dirty="0" smtClean="0"/>
              <a:t>Green building – smart</a:t>
            </a:r>
          </a:p>
          <a:p>
            <a:pPr lvl="1">
              <a:lnSpc>
                <a:spcPct val="50000"/>
              </a:lnSpc>
              <a:spcBef>
                <a:spcPts val="600"/>
              </a:spcBef>
              <a:buClr>
                <a:schemeClr val="accent1"/>
              </a:buClr>
              <a:buNone/>
            </a:pPr>
            <a:r>
              <a:rPr lang="en-US" sz="2000" dirty="0" smtClean="0"/>
              <a:t>	windows, insulation, HVAC</a:t>
            </a:r>
          </a:p>
          <a:p>
            <a:pPr lvl="1">
              <a:lnSpc>
                <a:spcPct val="50000"/>
              </a:lnSpc>
              <a:spcBef>
                <a:spcPts val="600"/>
              </a:spcBef>
              <a:buClr>
                <a:schemeClr val="accent1"/>
              </a:buClr>
              <a:buFont typeface="Wingdings" pitchFamily="2" charset="2"/>
              <a:buChar char="§"/>
            </a:pPr>
            <a:r>
              <a:rPr lang="en-US" sz="2000" dirty="0" smtClean="0"/>
              <a:t>Low energy computation</a:t>
            </a:r>
          </a:p>
          <a:p>
            <a:pPr>
              <a:lnSpc>
                <a:spcPct val="50000"/>
              </a:lnSpc>
              <a:spcBef>
                <a:spcPts val="600"/>
              </a:spcBef>
              <a:buClr>
                <a:schemeClr val="accent1"/>
              </a:buClr>
              <a:buFont typeface="Wingdings" pitchFamily="2" charset="2"/>
              <a:buChar char="§"/>
            </a:pPr>
            <a:endParaRPr lang="en-US" sz="2000" dirty="0" smtClean="0"/>
          </a:p>
          <a:p>
            <a:pPr>
              <a:lnSpc>
                <a:spcPct val="50000"/>
              </a:lnSpc>
              <a:spcBef>
                <a:spcPts val="600"/>
              </a:spcBef>
              <a:buClr>
                <a:schemeClr val="accent1"/>
              </a:buClr>
              <a:buFont typeface="Wingdings" pitchFamily="2" charset="2"/>
              <a:buChar char="§"/>
            </a:pPr>
            <a:r>
              <a:rPr lang="en-US" sz="2000" dirty="0" smtClean="0"/>
              <a:t>Transportation </a:t>
            </a:r>
          </a:p>
          <a:p>
            <a:pPr lvl="1">
              <a:lnSpc>
                <a:spcPct val="50000"/>
              </a:lnSpc>
              <a:spcBef>
                <a:spcPts val="600"/>
              </a:spcBef>
              <a:buClr>
                <a:schemeClr val="accent1"/>
              </a:buClr>
              <a:buFont typeface="Wingdings" pitchFamily="2" charset="2"/>
              <a:buChar char="§"/>
            </a:pPr>
            <a:r>
              <a:rPr lang="en-US" sz="2000" dirty="0" smtClean="0"/>
              <a:t>EV’s, PHEV’s, HEV’s</a:t>
            </a:r>
          </a:p>
          <a:p>
            <a:pPr>
              <a:lnSpc>
                <a:spcPct val="50000"/>
              </a:lnSpc>
              <a:spcBef>
                <a:spcPts val="600"/>
              </a:spcBef>
              <a:buClr>
                <a:schemeClr val="accent1"/>
              </a:buClr>
              <a:buFont typeface="Wingdings" pitchFamily="2" charset="2"/>
              <a:buChar char="§"/>
            </a:pPr>
            <a:endParaRPr lang="en-US" sz="2000" dirty="0" smtClean="0"/>
          </a:p>
          <a:p>
            <a:pPr>
              <a:lnSpc>
                <a:spcPct val="50000"/>
              </a:lnSpc>
              <a:spcBef>
                <a:spcPts val="600"/>
              </a:spcBef>
              <a:buClr>
                <a:schemeClr val="accent1"/>
              </a:buClr>
              <a:buFont typeface="Wingdings" pitchFamily="2" charset="2"/>
              <a:buChar char="§"/>
            </a:pPr>
            <a:r>
              <a:rPr lang="en-US" sz="2000" dirty="0" smtClean="0"/>
              <a:t>Energy Storage</a:t>
            </a:r>
          </a:p>
          <a:p>
            <a:pPr lvl="1">
              <a:lnSpc>
                <a:spcPct val="50000"/>
              </a:lnSpc>
              <a:spcBef>
                <a:spcPts val="600"/>
              </a:spcBef>
              <a:buClr>
                <a:schemeClr val="accent1"/>
              </a:buClr>
              <a:buFont typeface="Wingdings" pitchFamily="2" charset="2"/>
              <a:buChar char="§"/>
            </a:pPr>
            <a:r>
              <a:rPr lang="en-US" sz="2000" dirty="0" smtClean="0"/>
              <a:t>Batteries / </a:t>
            </a:r>
            <a:r>
              <a:rPr lang="en-US" sz="2000" dirty="0" err="1" smtClean="0"/>
              <a:t>Ultracapacitors</a:t>
            </a:r>
            <a:endParaRPr lang="en-US" sz="2000" dirty="0" smtClean="0"/>
          </a:p>
          <a:p>
            <a:pPr lvl="1">
              <a:lnSpc>
                <a:spcPct val="50000"/>
              </a:lnSpc>
              <a:spcBef>
                <a:spcPts val="600"/>
              </a:spcBef>
              <a:buClr>
                <a:schemeClr val="accent1"/>
              </a:buClr>
              <a:buFont typeface="Wingdings" pitchFamily="2" charset="2"/>
              <a:buChar char="§"/>
            </a:pPr>
            <a:r>
              <a:rPr lang="en-US" sz="2000" dirty="0" smtClean="0"/>
              <a:t>Fly wheels</a:t>
            </a:r>
          </a:p>
          <a:p>
            <a:pPr lvl="1">
              <a:lnSpc>
                <a:spcPct val="50000"/>
              </a:lnSpc>
              <a:spcBef>
                <a:spcPts val="600"/>
              </a:spcBef>
              <a:buClr>
                <a:schemeClr val="accent1"/>
              </a:buClr>
              <a:buFont typeface="Wingdings" pitchFamily="2" charset="2"/>
              <a:buChar char="§"/>
            </a:pPr>
            <a:r>
              <a:rPr lang="en-US" sz="2000" dirty="0" smtClean="0"/>
              <a:t>Compressed air</a:t>
            </a:r>
          </a:p>
          <a:p>
            <a:pPr lvl="1">
              <a:lnSpc>
                <a:spcPct val="50000"/>
              </a:lnSpc>
              <a:spcBef>
                <a:spcPts val="600"/>
              </a:spcBef>
              <a:buClr>
                <a:schemeClr val="accent1"/>
              </a:buClr>
              <a:buFont typeface="Wingdings" pitchFamily="2" charset="2"/>
              <a:buChar char="§"/>
            </a:pPr>
            <a:r>
              <a:rPr lang="en-US" sz="2000" dirty="0" smtClean="0"/>
              <a:t>Thermal</a:t>
            </a:r>
            <a:endParaRPr lang="en-US" sz="2000" dirty="0"/>
          </a:p>
        </p:txBody>
      </p:sp>
      <p:sp>
        <p:nvSpPr>
          <p:cNvPr id="3" name="Content Placeholder 2"/>
          <p:cNvSpPr>
            <a:spLocks noGrp="1"/>
          </p:cNvSpPr>
          <p:nvPr>
            <p:ph sz="quarter" idx="10"/>
          </p:nvPr>
        </p:nvSpPr>
        <p:spPr>
          <a:xfrm>
            <a:off x="4597399" y="1422400"/>
            <a:ext cx="4251502" cy="5083173"/>
          </a:xfrm>
        </p:spPr>
        <p:txBody>
          <a:bodyPr>
            <a:normAutofit/>
          </a:bodyPr>
          <a:lstStyle/>
          <a:p>
            <a:pPr>
              <a:lnSpc>
                <a:spcPct val="60000"/>
              </a:lnSpc>
              <a:spcBef>
                <a:spcPts val="600"/>
              </a:spcBef>
              <a:buClr>
                <a:schemeClr val="accent1"/>
              </a:buClr>
              <a:buFont typeface="Wingdings" pitchFamily="2" charset="2"/>
              <a:buChar char="§"/>
            </a:pPr>
            <a:r>
              <a:rPr lang="en-US" sz="2000" dirty="0" smtClean="0">
                <a:solidFill>
                  <a:schemeClr val="tx1"/>
                </a:solidFill>
              </a:rPr>
              <a:t>Energy Infrastructure </a:t>
            </a:r>
          </a:p>
          <a:p>
            <a:pPr lvl="1">
              <a:lnSpc>
                <a:spcPct val="60000"/>
              </a:lnSpc>
              <a:spcBef>
                <a:spcPts val="600"/>
              </a:spcBef>
              <a:buClr>
                <a:schemeClr val="accent1"/>
              </a:buClr>
              <a:buFont typeface="Wingdings" pitchFamily="2" charset="2"/>
              <a:buChar char="§"/>
            </a:pPr>
            <a:r>
              <a:rPr lang="en-US" sz="2000" dirty="0" smtClean="0"/>
              <a:t>Building automation</a:t>
            </a:r>
          </a:p>
          <a:p>
            <a:pPr lvl="1">
              <a:lnSpc>
                <a:spcPct val="60000"/>
              </a:lnSpc>
              <a:spcBef>
                <a:spcPts val="600"/>
              </a:spcBef>
              <a:buClr>
                <a:schemeClr val="accent1"/>
              </a:buClr>
              <a:buFont typeface="Wingdings" pitchFamily="2" charset="2"/>
              <a:buChar char="§"/>
            </a:pPr>
            <a:r>
              <a:rPr lang="en-US" sz="2000" dirty="0" smtClean="0"/>
              <a:t>Smart metering</a:t>
            </a:r>
          </a:p>
          <a:p>
            <a:pPr lvl="1">
              <a:lnSpc>
                <a:spcPct val="60000"/>
              </a:lnSpc>
              <a:spcBef>
                <a:spcPts val="600"/>
              </a:spcBef>
              <a:buClr>
                <a:schemeClr val="accent1"/>
              </a:buClr>
              <a:buFont typeface="Wingdings" pitchFamily="2" charset="2"/>
              <a:buChar char="§"/>
            </a:pPr>
            <a:r>
              <a:rPr lang="en-US" sz="2000" dirty="0" smtClean="0"/>
              <a:t>Smart Grid</a:t>
            </a:r>
          </a:p>
          <a:p>
            <a:pPr>
              <a:lnSpc>
                <a:spcPct val="60000"/>
              </a:lnSpc>
              <a:spcBef>
                <a:spcPts val="600"/>
              </a:spcBef>
              <a:buClr>
                <a:schemeClr val="accent1"/>
              </a:buClr>
              <a:buFont typeface="Wingdings" pitchFamily="2" charset="2"/>
              <a:buChar char="§"/>
            </a:pPr>
            <a:endParaRPr lang="en-US" sz="2000" dirty="0" smtClean="0">
              <a:solidFill>
                <a:schemeClr val="tx1"/>
              </a:solidFill>
            </a:endParaRPr>
          </a:p>
          <a:p>
            <a:pPr>
              <a:lnSpc>
                <a:spcPct val="60000"/>
              </a:lnSpc>
              <a:spcBef>
                <a:spcPts val="600"/>
              </a:spcBef>
              <a:buClr>
                <a:schemeClr val="accent1"/>
              </a:buClr>
              <a:buFont typeface="Wingdings" pitchFamily="2" charset="2"/>
              <a:buChar char="§"/>
            </a:pPr>
            <a:r>
              <a:rPr lang="en-US" sz="2000" dirty="0" smtClean="0">
                <a:solidFill>
                  <a:schemeClr val="tx1"/>
                </a:solidFill>
              </a:rPr>
              <a:t>Environmental Applications</a:t>
            </a:r>
          </a:p>
          <a:p>
            <a:pPr lvl="1">
              <a:lnSpc>
                <a:spcPct val="60000"/>
              </a:lnSpc>
              <a:spcBef>
                <a:spcPts val="600"/>
              </a:spcBef>
              <a:buClr>
                <a:schemeClr val="accent1"/>
              </a:buClr>
              <a:buFont typeface="Wingdings" pitchFamily="2" charset="2"/>
              <a:buChar char="§"/>
            </a:pPr>
            <a:r>
              <a:rPr lang="en-US" sz="2000" dirty="0" smtClean="0"/>
              <a:t>Water / Wastewater</a:t>
            </a:r>
          </a:p>
          <a:p>
            <a:pPr lvl="1">
              <a:lnSpc>
                <a:spcPct val="60000"/>
              </a:lnSpc>
              <a:spcBef>
                <a:spcPts val="600"/>
              </a:spcBef>
              <a:buClr>
                <a:schemeClr val="accent1"/>
              </a:buClr>
              <a:buFont typeface="Wingdings" pitchFamily="2" charset="2"/>
              <a:buChar char="§"/>
            </a:pPr>
            <a:r>
              <a:rPr lang="en-US" sz="2000" dirty="0" smtClean="0"/>
              <a:t>Air</a:t>
            </a:r>
          </a:p>
          <a:p>
            <a:pPr lvl="1">
              <a:lnSpc>
                <a:spcPct val="60000"/>
              </a:lnSpc>
              <a:spcBef>
                <a:spcPts val="600"/>
              </a:spcBef>
              <a:buClr>
                <a:schemeClr val="accent1"/>
              </a:buClr>
              <a:buFont typeface="Wingdings" pitchFamily="2" charset="2"/>
              <a:buChar char="§"/>
            </a:pPr>
            <a:r>
              <a:rPr lang="en-US" sz="2000" dirty="0" smtClean="0"/>
              <a:t>Recycling / Remediation</a:t>
            </a:r>
          </a:p>
          <a:p>
            <a:pPr>
              <a:lnSpc>
                <a:spcPct val="60000"/>
              </a:lnSpc>
              <a:spcBef>
                <a:spcPts val="600"/>
              </a:spcBef>
              <a:buClr>
                <a:schemeClr val="accent1"/>
              </a:buClr>
              <a:buFont typeface="Wingdings" pitchFamily="2" charset="2"/>
              <a:buChar char="§"/>
            </a:pPr>
            <a:endParaRPr lang="en-US" sz="2000" dirty="0" smtClean="0">
              <a:solidFill>
                <a:schemeClr val="tx1"/>
              </a:solidFill>
            </a:endParaRPr>
          </a:p>
          <a:p>
            <a:pPr>
              <a:lnSpc>
                <a:spcPct val="60000"/>
              </a:lnSpc>
              <a:spcBef>
                <a:spcPts val="600"/>
              </a:spcBef>
              <a:buClr>
                <a:schemeClr val="accent1"/>
              </a:buClr>
              <a:buFont typeface="Wingdings" pitchFamily="2" charset="2"/>
              <a:buChar char="§"/>
            </a:pPr>
            <a:r>
              <a:rPr lang="en-US" sz="2000" dirty="0" smtClean="0">
                <a:solidFill>
                  <a:schemeClr val="tx1"/>
                </a:solidFill>
              </a:rPr>
              <a:t>Advanced Materials</a:t>
            </a:r>
          </a:p>
          <a:p>
            <a:pPr lvl="1">
              <a:lnSpc>
                <a:spcPct val="60000"/>
              </a:lnSpc>
              <a:spcBef>
                <a:spcPts val="600"/>
              </a:spcBef>
              <a:buClr>
                <a:schemeClr val="accent1"/>
              </a:buClr>
              <a:buFont typeface="Wingdings" pitchFamily="2" charset="2"/>
              <a:buChar char="§"/>
            </a:pPr>
            <a:r>
              <a:rPr lang="en-US" sz="2000" dirty="0" smtClean="0"/>
              <a:t>Organic Solar Cells</a:t>
            </a:r>
          </a:p>
          <a:p>
            <a:pPr lvl="1">
              <a:lnSpc>
                <a:spcPct val="60000"/>
              </a:lnSpc>
              <a:spcBef>
                <a:spcPts val="600"/>
              </a:spcBef>
              <a:buClr>
                <a:schemeClr val="accent1"/>
              </a:buClr>
              <a:buFont typeface="Wingdings" pitchFamily="2" charset="2"/>
              <a:buChar char="§"/>
            </a:pPr>
            <a:r>
              <a:rPr lang="en-US" sz="2000" dirty="0" smtClean="0"/>
              <a:t>Carbon composites </a:t>
            </a:r>
          </a:p>
          <a:p>
            <a:pPr lvl="1">
              <a:lnSpc>
                <a:spcPct val="60000"/>
              </a:lnSpc>
              <a:spcBef>
                <a:spcPts val="600"/>
              </a:spcBef>
              <a:buClr>
                <a:schemeClr val="accent1"/>
              </a:buClr>
              <a:buFont typeface="Wingdings" pitchFamily="2" charset="2"/>
              <a:buChar char="§"/>
            </a:pPr>
            <a:endParaRPr lang="en-US" sz="2000" dirty="0" smtClean="0"/>
          </a:p>
          <a:p>
            <a:pPr>
              <a:lnSpc>
                <a:spcPct val="60000"/>
              </a:lnSpc>
              <a:spcBef>
                <a:spcPts val="600"/>
              </a:spcBef>
              <a:buClr>
                <a:schemeClr val="accent1"/>
              </a:buClr>
              <a:buFont typeface="Wingdings" pitchFamily="2" charset="2"/>
              <a:buChar char="§"/>
            </a:pPr>
            <a:r>
              <a:rPr lang="en-US" sz="2000" dirty="0" smtClean="0">
                <a:solidFill>
                  <a:schemeClr val="tx1"/>
                </a:solidFill>
              </a:rPr>
              <a:t>Green Retail</a:t>
            </a:r>
          </a:p>
          <a:p>
            <a:pPr lvl="1">
              <a:lnSpc>
                <a:spcPct val="60000"/>
              </a:lnSpc>
              <a:spcBef>
                <a:spcPts val="600"/>
              </a:spcBef>
              <a:buClr>
                <a:schemeClr val="accent1"/>
              </a:buClr>
              <a:buFont typeface="Wingdings" pitchFamily="2" charset="2"/>
              <a:buChar char="§"/>
            </a:pPr>
            <a:r>
              <a:rPr lang="en-US" sz="2000" dirty="0" smtClean="0"/>
              <a:t>Consumer Goods</a:t>
            </a:r>
          </a:p>
          <a:p>
            <a:pPr lvl="1">
              <a:lnSpc>
                <a:spcPct val="60000"/>
              </a:lnSpc>
              <a:spcBef>
                <a:spcPts val="600"/>
              </a:spcBef>
              <a:buClr>
                <a:schemeClr val="accent1"/>
              </a:buClr>
              <a:buFont typeface="Wingdings" pitchFamily="2" charset="2"/>
              <a:buChar char="§"/>
            </a:pPr>
            <a:r>
              <a:rPr lang="en-US" sz="2000" dirty="0" smtClean="0"/>
              <a:t>Sustainable Food Sources</a:t>
            </a:r>
          </a:p>
          <a:p>
            <a:pPr lvl="1">
              <a:lnSpc>
                <a:spcPct val="60000"/>
              </a:lnSpc>
              <a:spcBef>
                <a:spcPts val="600"/>
              </a:spcBef>
              <a:buClr>
                <a:schemeClr val="accent1"/>
              </a:buClr>
              <a:buFont typeface="Wingdings" pitchFamily="2" charset="2"/>
              <a:buChar char="§"/>
            </a:pPr>
            <a:r>
              <a:rPr lang="en-US" sz="2000" dirty="0" smtClean="0"/>
              <a:t>Electric Bike Rentals</a:t>
            </a:r>
          </a:p>
          <a:p>
            <a:pPr lvl="1">
              <a:lnSpc>
                <a:spcPct val="60000"/>
              </a:lnSpc>
              <a:spcBef>
                <a:spcPts val="600"/>
              </a:spcBef>
              <a:buClr>
                <a:schemeClr val="accent1"/>
              </a:buClr>
              <a:buFont typeface="Wingdings" pitchFamily="2" charset="2"/>
              <a:buChar char="§"/>
            </a:pPr>
            <a:r>
              <a:rPr lang="en-US" sz="2000" dirty="0" smtClean="0"/>
              <a:t>Green Financial Services </a:t>
            </a:r>
          </a:p>
          <a:p>
            <a:endParaRPr lang="en-US" dirty="0"/>
          </a:p>
        </p:txBody>
      </p:sp>
      <p:sp>
        <p:nvSpPr>
          <p:cNvPr id="4" name="Title 3"/>
          <p:cNvSpPr>
            <a:spLocks noGrp="1"/>
          </p:cNvSpPr>
          <p:nvPr>
            <p:ph type="title"/>
          </p:nvPr>
        </p:nvSpPr>
        <p:spPr/>
        <p:txBody>
          <a:bodyPr/>
          <a:lstStyle/>
          <a:p>
            <a:r>
              <a:rPr lang="en-US" dirty="0" smtClean="0"/>
              <a:t>What is </a:t>
            </a:r>
            <a:r>
              <a:rPr lang="en-US" dirty="0" err="1" smtClean="0"/>
              <a:t>CleanTech</a:t>
            </a:r>
            <a:r>
              <a:rPr lang="en-US" dirty="0" smtClean="0"/>
              <a: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319088" lvl="0" indent="-319088" algn="ctr" defTabSz="914400" fontAlgn="base">
              <a:spcBef>
                <a:spcPts val="700"/>
              </a:spcBef>
              <a:spcAft>
                <a:spcPct val="0"/>
              </a:spcAft>
              <a:buClr>
                <a:schemeClr val="accent2"/>
              </a:buClr>
              <a:buSzPct val="60000"/>
              <a:defRPr/>
            </a:pPr>
            <a:r>
              <a:rPr lang="en-US" sz="4400" dirty="0" smtClean="0"/>
              <a:t>www.austinchamber.com</a:t>
            </a:r>
          </a:p>
          <a:p>
            <a:pPr marL="319088" lvl="0" indent="-319088" algn="ctr" defTabSz="914400" fontAlgn="base">
              <a:spcBef>
                <a:spcPts val="700"/>
              </a:spcBef>
              <a:spcAft>
                <a:spcPct val="0"/>
              </a:spcAft>
              <a:buClr>
                <a:schemeClr val="accent2"/>
              </a:buClr>
              <a:buSzPct val="60000"/>
              <a:defRPr/>
            </a:pPr>
            <a:endParaRPr lang="en-US" sz="4400" dirty="0" smtClean="0"/>
          </a:p>
          <a:p>
            <a:pPr marL="319088" lvl="0" indent="-319088" algn="ctr" defTabSz="914400" fontAlgn="base">
              <a:spcBef>
                <a:spcPts val="700"/>
              </a:spcBef>
              <a:spcAft>
                <a:spcPct val="0"/>
              </a:spcAft>
              <a:buClr>
                <a:schemeClr val="accent2"/>
              </a:buClr>
              <a:buSzPct val="60000"/>
              <a:defRPr/>
            </a:pPr>
            <a:r>
              <a:rPr lang="en-US" sz="1200" dirty="0" smtClean="0"/>
              <a:t> </a:t>
            </a:r>
            <a:r>
              <a:rPr lang="en-US" dirty="0" smtClean="0">
                <a:solidFill>
                  <a:schemeClr val="accent1"/>
                </a:solidFill>
              </a:rPr>
              <a:t>Austin Chamber of Commerce</a:t>
            </a:r>
            <a:br>
              <a:rPr lang="en-US" dirty="0" smtClean="0">
                <a:solidFill>
                  <a:schemeClr val="accent1"/>
                </a:solidFill>
              </a:rPr>
            </a:br>
            <a:endParaRPr lang="en-US" sz="4800" b="1" dirty="0" smtClean="0"/>
          </a:p>
          <a:p>
            <a:pPr marL="319088" lvl="0" indent="-319088" algn="ctr" defTabSz="914400" fontAlgn="base">
              <a:spcBef>
                <a:spcPts val="0"/>
              </a:spcBef>
              <a:spcAft>
                <a:spcPct val="0"/>
              </a:spcAft>
              <a:buClr>
                <a:schemeClr val="accent2"/>
              </a:buClr>
              <a:buSzPct val="60000"/>
              <a:defRPr/>
            </a:pPr>
            <a:endParaRPr lang="en-US" sz="2400" b="1" dirty="0" smtClean="0"/>
          </a:p>
          <a:p>
            <a:pPr marL="319088" lvl="0" indent="-319088" algn="ctr" defTabSz="914400" fontAlgn="base">
              <a:spcAft>
                <a:spcPct val="0"/>
              </a:spcAft>
              <a:buClr>
                <a:schemeClr val="accent2"/>
              </a:buClr>
              <a:buSzPct val="60000"/>
              <a:defRPr/>
            </a:pPr>
            <a:r>
              <a:rPr lang="en-US" b="1" dirty="0" smtClean="0"/>
              <a:t>Jose Beceiro</a:t>
            </a:r>
          </a:p>
          <a:p>
            <a:pPr marL="319088" lvl="0" indent="-319088" algn="ctr" defTabSz="914400" fontAlgn="base">
              <a:spcAft>
                <a:spcPct val="0"/>
              </a:spcAft>
              <a:buClr>
                <a:schemeClr val="accent2"/>
              </a:buClr>
              <a:buSzPct val="60000"/>
              <a:defRPr/>
            </a:pPr>
            <a:r>
              <a:rPr lang="en-US" dirty="0" smtClean="0"/>
              <a:t>Director of Clean Energy</a:t>
            </a:r>
          </a:p>
          <a:p>
            <a:pPr marL="319088" lvl="0" indent="-319088" algn="ctr" defTabSz="914400" fontAlgn="base">
              <a:spcAft>
                <a:spcPct val="0"/>
              </a:spcAft>
              <a:buClr>
                <a:schemeClr val="accent2"/>
              </a:buClr>
              <a:buSzPct val="60000"/>
              <a:defRPr/>
            </a:pPr>
            <a:r>
              <a:rPr lang="en-US" dirty="0" smtClean="0"/>
              <a:t>512.322.5611</a:t>
            </a:r>
          </a:p>
          <a:p>
            <a:pPr marL="319088" lvl="0" indent="-319088" algn="ctr" defTabSz="914400" fontAlgn="base">
              <a:spcAft>
                <a:spcPct val="0"/>
              </a:spcAft>
              <a:buClr>
                <a:schemeClr val="accent2"/>
              </a:buClr>
              <a:buSzPct val="60000"/>
              <a:defRPr/>
            </a:pPr>
            <a:r>
              <a:rPr lang="en-US" dirty="0" smtClean="0"/>
              <a:t>jbeceiro@austinchamber.com</a:t>
            </a:r>
            <a:endParaRPr lang="en-US" b="1" dirty="0" smtClean="0"/>
          </a:p>
          <a:p>
            <a:pPr marL="319088" lvl="0" indent="-319088" defTabSz="914400" fontAlgn="base">
              <a:spcBef>
                <a:spcPts val="0"/>
              </a:spcBef>
              <a:spcAft>
                <a:spcPct val="0"/>
              </a:spcAft>
              <a:buClr>
                <a:schemeClr val="accent2"/>
              </a:buClr>
              <a:buSzPct val="60000"/>
              <a:defRPr/>
            </a:pPr>
            <a:r>
              <a:rPr lang="en-US" sz="2400" dirty="0" smtClean="0"/>
              <a:t/>
            </a:r>
            <a:br>
              <a:rPr lang="en-US" sz="2400" dirty="0" smtClean="0"/>
            </a:br>
            <a:endParaRPr lang="en-US" sz="2400" dirty="0" smtClean="0"/>
          </a:p>
          <a:p>
            <a:endParaRPr lang="en-US" dirty="0"/>
          </a:p>
        </p:txBody>
      </p:sp>
      <p:sp>
        <p:nvSpPr>
          <p:cNvPr id="3" name="Title 2"/>
          <p:cNvSpPr>
            <a:spLocks noGrp="1"/>
          </p:cNvSpPr>
          <p:nvPr>
            <p:ph type="title"/>
          </p:nvPr>
        </p:nvSpPr>
        <p:spPr/>
        <p:txBody>
          <a:bodyPr/>
          <a:lstStyle/>
          <a:p>
            <a:r>
              <a:rPr lang="en-US" dirty="0" smtClean="0"/>
              <a:t>THANK YOU!</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53" y="274638"/>
            <a:ext cx="7397670" cy="690203"/>
          </a:xfrm>
        </p:spPr>
        <p:txBody>
          <a:bodyPr/>
          <a:lstStyle/>
          <a:p>
            <a:pPr algn="l"/>
            <a:r>
              <a:rPr lang="en-US" sz="2700" dirty="0" smtClean="0"/>
              <a:t>Austin’s Clean Energy Industry</a:t>
            </a:r>
            <a:endParaRPr lang="en-US" sz="2700" dirty="0"/>
          </a:p>
        </p:txBody>
      </p:sp>
      <p:sp>
        <p:nvSpPr>
          <p:cNvPr id="3" name="Content Placeholder 2"/>
          <p:cNvSpPr>
            <a:spLocks noGrp="1"/>
          </p:cNvSpPr>
          <p:nvPr>
            <p:ph idx="1"/>
          </p:nvPr>
        </p:nvSpPr>
        <p:spPr>
          <a:xfrm>
            <a:off x="703251" y="1077575"/>
            <a:ext cx="4196047" cy="5614455"/>
          </a:xfrm>
        </p:spPr>
        <p:txBody>
          <a:bodyPr>
            <a:normAutofit fontScale="92500" lnSpcReduction="20000"/>
          </a:bodyPr>
          <a:lstStyle/>
          <a:p>
            <a:pPr marL="231775" indent="-231775">
              <a:buFont typeface="Wingdings" pitchFamily="2" charset="2"/>
              <a:buChar char="§"/>
            </a:pPr>
            <a:r>
              <a:rPr lang="en-US" sz="1900" dirty="0" smtClean="0"/>
              <a:t>3M</a:t>
            </a:r>
          </a:p>
          <a:p>
            <a:pPr marL="231775" indent="-231775">
              <a:buFont typeface="Wingdings" pitchFamily="2" charset="2"/>
              <a:buChar char="§"/>
            </a:pPr>
            <a:r>
              <a:rPr lang="en-US" sz="1900" dirty="0" err="1" smtClean="0"/>
              <a:t>Actacell</a:t>
            </a:r>
            <a:endParaRPr lang="en-US" sz="1900" dirty="0" smtClean="0"/>
          </a:p>
          <a:p>
            <a:pPr marL="231775" indent="-231775">
              <a:buFont typeface="Wingdings" pitchFamily="2" charset="2"/>
              <a:buChar char="§"/>
            </a:pPr>
            <a:r>
              <a:rPr lang="en-US" sz="1900" dirty="0" smtClean="0"/>
              <a:t>Active Power</a:t>
            </a:r>
          </a:p>
          <a:p>
            <a:pPr marL="231775" indent="-231775">
              <a:buFont typeface="Wingdings" pitchFamily="2" charset="2"/>
              <a:buChar char="§"/>
            </a:pPr>
            <a:r>
              <a:rPr lang="en-US" sz="1900" dirty="0" smtClean="0"/>
              <a:t>Advanced Micro Devices</a:t>
            </a:r>
          </a:p>
          <a:p>
            <a:pPr marL="231775" indent="-231775">
              <a:buFont typeface="Wingdings" pitchFamily="2" charset="2"/>
              <a:buChar char="§"/>
            </a:pPr>
            <a:r>
              <a:rPr lang="en-US" sz="1900" dirty="0" smtClean="0"/>
              <a:t>Applied Materials</a:t>
            </a:r>
          </a:p>
          <a:p>
            <a:pPr marL="231775" indent="-231775">
              <a:buFont typeface="Wingdings" pitchFamily="2" charset="2"/>
              <a:buChar char="§"/>
            </a:pPr>
            <a:r>
              <a:rPr lang="en-US" sz="1900" dirty="0" smtClean="0"/>
              <a:t>Austin </a:t>
            </a:r>
            <a:r>
              <a:rPr lang="en-US" sz="1900" dirty="0" err="1" smtClean="0"/>
              <a:t>BioFuels</a:t>
            </a:r>
            <a:endParaRPr lang="en-US" sz="1900" dirty="0" smtClean="0"/>
          </a:p>
          <a:p>
            <a:pPr marL="231775" indent="-231775">
              <a:buFont typeface="Wingdings" pitchFamily="2" charset="2"/>
              <a:buChar char="§"/>
            </a:pPr>
            <a:r>
              <a:rPr lang="en-US" sz="1900" dirty="0" smtClean="0"/>
              <a:t>Austin Energy</a:t>
            </a:r>
          </a:p>
          <a:p>
            <a:pPr marL="231775" indent="-231775">
              <a:buFont typeface="Wingdings" pitchFamily="2" charset="2"/>
              <a:buChar char="§"/>
            </a:pPr>
            <a:r>
              <a:rPr lang="en-US" sz="1900" dirty="0" err="1" smtClean="0"/>
              <a:t>Cielo</a:t>
            </a:r>
            <a:r>
              <a:rPr lang="en-US" sz="1900" dirty="0" smtClean="0"/>
              <a:t> Wind Power</a:t>
            </a:r>
          </a:p>
          <a:p>
            <a:pPr marL="231775" indent="-231775">
              <a:buFont typeface="Wingdings" pitchFamily="2" charset="2"/>
              <a:buChar char="§"/>
            </a:pPr>
            <a:r>
              <a:rPr lang="en-US" sz="1900" dirty="0" smtClean="0"/>
              <a:t>Cirrus Logic</a:t>
            </a:r>
          </a:p>
          <a:p>
            <a:pPr marL="231775" indent="-231775">
              <a:buFont typeface="Wingdings" pitchFamily="2" charset="2"/>
              <a:buChar char="§"/>
            </a:pPr>
            <a:r>
              <a:rPr lang="en-US" sz="1900" dirty="0" err="1" smtClean="0"/>
              <a:t>CleanFuel</a:t>
            </a:r>
            <a:r>
              <a:rPr lang="en-US" sz="1900" dirty="0" smtClean="0"/>
              <a:t> USA</a:t>
            </a:r>
          </a:p>
          <a:p>
            <a:pPr marL="231775" indent="-231775">
              <a:buFont typeface="Wingdings" pitchFamily="2" charset="2"/>
              <a:buChar char="§"/>
            </a:pPr>
            <a:r>
              <a:rPr lang="en-US" sz="1900" dirty="0" smtClean="0"/>
              <a:t>CTSI</a:t>
            </a:r>
          </a:p>
          <a:p>
            <a:pPr marL="231775" indent="-231775">
              <a:buFont typeface="Wingdings" pitchFamily="2" charset="2"/>
              <a:buChar char="§"/>
            </a:pPr>
            <a:r>
              <a:rPr lang="en-US" sz="1900" dirty="0" smtClean="0"/>
              <a:t>E.ON</a:t>
            </a:r>
          </a:p>
          <a:p>
            <a:pPr marL="231775" indent="-231775">
              <a:buFont typeface="Wingdings" pitchFamily="2" charset="2"/>
              <a:buChar char="§"/>
            </a:pPr>
            <a:r>
              <a:rPr lang="en-US" sz="1900" dirty="0" err="1" smtClean="0"/>
              <a:t>EEstor</a:t>
            </a:r>
            <a:endParaRPr lang="en-US" sz="1900" dirty="0" smtClean="0"/>
          </a:p>
          <a:p>
            <a:pPr marL="231775" indent="-231775">
              <a:buFont typeface="Wingdings" pitchFamily="2" charset="2"/>
              <a:buChar char="§"/>
            </a:pPr>
            <a:r>
              <a:rPr lang="en-US" sz="1900" dirty="0" smtClean="0"/>
              <a:t>ERCOT</a:t>
            </a:r>
          </a:p>
          <a:p>
            <a:pPr marL="231775" indent="-231775">
              <a:buFont typeface="Wingdings" pitchFamily="2" charset="2"/>
              <a:buChar char="§"/>
            </a:pPr>
            <a:r>
              <a:rPr lang="en-US" sz="1900" dirty="0" smtClean="0"/>
              <a:t>Fallbrook Technologies</a:t>
            </a:r>
          </a:p>
          <a:p>
            <a:pPr marL="231775" indent="-231775">
              <a:buFont typeface="Wingdings" pitchFamily="2" charset="2"/>
              <a:buChar char="§"/>
            </a:pPr>
            <a:r>
              <a:rPr lang="en-US" sz="1900" dirty="0" err="1" smtClean="0"/>
              <a:t>Freescale</a:t>
            </a:r>
            <a:r>
              <a:rPr lang="en-US" sz="1900" dirty="0" smtClean="0"/>
              <a:t> Semiconductor</a:t>
            </a:r>
          </a:p>
          <a:p>
            <a:pPr marL="231775" indent="-231775">
              <a:buFont typeface="Wingdings" pitchFamily="2" charset="2"/>
              <a:buChar char="§"/>
            </a:pPr>
            <a:r>
              <a:rPr lang="en-US" sz="1900" dirty="0" smtClean="0"/>
              <a:t>FTL Solar</a:t>
            </a:r>
          </a:p>
          <a:p>
            <a:pPr marL="231775" indent="-231775">
              <a:buFont typeface="Wingdings" pitchFamily="2" charset="2"/>
              <a:buChar char="§"/>
            </a:pPr>
            <a:r>
              <a:rPr lang="en-US" sz="1900" dirty="0" smtClean="0"/>
              <a:t>Green Mountain Energy</a:t>
            </a:r>
          </a:p>
          <a:p>
            <a:pPr marL="231775" indent="-231775">
              <a:buFont typeface="Wingdings" pitchFamily="2" charset="2"/>
              <a:buChar char="§"/>
            </a:pPr>
            <a:r>
              <a:rPr lang="en-US" sz="1900" dirty="0" err="1" smtClean="0"/>
              <a:t>Heliovolt</a:t>
            </a:r>
            <a:endParaRPr lang="en-US" sz="1900" dirty="0" smtClean="0"/>
          </a:p>
          <a:p>
            <a:pPr marL="231775" indent="-231775">
              <a:buFont typeface="Wingdings" pitchFamily="2" charset="2"/>
              <a:buChar char="§"/>
            </a:pPr>
            <a:r>
              <a:rPr lang="en-US" sz="1900" dirty="0" smtClean="0"/>
              <a:t>IBM</a:t>
            </a:r>
          </a:p>
          <a:p>
            <a:pPr marL="231775" indent="-231775">
              <a:buFont typeface="Wingdings" pitchFamily="2" charset="2"/>
              <a:buChar char="§"/>
            </a:pPr>
            <a:endParaRPr lang="en-US" sz="1800" dirty="0" smtClean="0"/>
          </a:p>
          <a:p>
            <a:pPr marL="231775" indent="-231775">
              <a:buFont typeface="Wingdings" pitchFamily="2" charset="2"/>
              <a:buChar char="§"/>
            </a:pPr>
            <a:endParaRPr lang="en-US" sz="1800" dirty="0"/>
          </a:p>
        </p:txBody>
      </p:sp>
      <p:sp>
        <p:nvSpPr>
          <p:cNvPr id="4" name="Content Placeholder 3"/>
          <p:cNvSpPr>
            <a:spLocks noGrp="1"/>
          </p:cNvSpPr>
          <p:nvPr>
            <p:ph sz="quarter" idx="10"/>
          </p:nvPr>
        </p:nvSpPr>
        <p:spPr>
          <a:xfrm>
            <a:off x="5110965" y="1077575"/>
            <a:ext cx="4251502" cy="5614455"/>
          </a:xfrm>
        </p:spPr>
        <p:txBody>
          <a:bodyPr>
            <a:noAutofit/>
          </a:bodyPr>
          <a:lstStyle/>
          <a:p>
            <a:pPr marL="231775" indent="-231775">
              <a:lnSpc>
                <a:spcPct val="80000"/>
              </a:lnSpc>
              <a:buClr>
                <a:srgbClr val="DE4931"/>
              </a:buClr>
              <a:buFont typeface="Wingdings" pitchFamily="2" charset="2"/>
              <a:buChar char="§"/>
            </a:pPr>
            <a:r>
              <a:rPr lang="en-US" sz="1800" dirty="0" smtClean="0">
                <a:solidFill>
                  <a:schemeClr val="tx1"/>
                </a:solidFill>
              </a:rPr>
              <a:t>Ideal Power Converters</a:t>
            </a:r>
          </a:p>
          <a:p>
            <a:pPr marL="231775" indent="-231775">
              <a:lnSpc>
                <a:spcPct val="80000"/>
              </a:lnSpc>
              <a:buClr>
                <a:srgbClr val="DE4931"/>
              </a:buClr>
              <a:buFont typeface="Wingdings" pitchFamily="2" charset="2"/>
              <a:buChar char="§"/>
            </a:pPr>
            <a:r>
              <a:rPr lang="en-US" sz="1800" dirty="0" err="1" smtClean="0">
                <a:solidFill>
                  <a:schemeClr val="tx1"/>
                </a:solidFill>
              </a:rPr>
              <a:t>Illumitex</a:t>
            </a:r>
            <a:endParaRPr lang="en-US" sz="1800" dirty="0" smtClean="0">
              <a:solidFill>
                <a:schemeClr val="tx1"/>
              </a:solidFill>
            </a:endParaRPr>
          </a:p>
          <a:p>
            <a:pPr marL="231775" indent="-231775">
              <a:lnSpc>
                <a:spcPct val="80000"/>
              </a:lnSpc>
              <a:buClr>
                <a:srgbClr val="DE4931"/>
              </a:buClr>
              <a:buFont typeface="Wingdings" pitchFamily="2" charset="2"/>
              <a:buChar char="§"/>
            </a:pPr>
            <a:r>
              <a:rPr lang="en-US" sz="1800" dirty="0" err="1" smtClean="0">
                <a:solidFill>
                  <a:schemeClr val="tx1"/>
                </a:solidFill>
              </a:rPr>
              <a:t>Incenergy</a:t>
            </a:r>
            <a:endParaRPr lang="en-US" sz="1800" dirty="0" smtClean="0">
              <a:solidFill>
                <a:schemeClr val="tx1"/>
              </a:solidFill>
            </a:endParaRPr>
          </a:p>
          <a:p>
            <a:pPr marL="231775" indent="-231775">
              <a:lnSpc>
                <a:spcPct val="80000"/>
              </a:lnSpc>
              <a:buClr>
                <a:srgbClr val="DE4931"/>
              </a:buClr>
              <a:buFont typeface="Wingdings" pitchFamily="2" charset="2"/>
              <a:buChar char="§"/>
            </a:pPr>
            <a:r>
              <a:rPr lang="en-US" sz="1800" dirty="0" smtClean="0">
                <a:solidFill>
                  <a:schemeClr val="tx1"/>
                </a:solidFill>
              </a:rPr>
              <a:t>Joule Unlimited</a:t>
            </a:r>
          </a:p>
          <a:p>
            <a:pPr marL="231775" indent="-231775">
              <a:lnSpc>
                <a:spcPct val="80000"/>
              </a:lnSpc>
              <a:buClr>
                <a:srgbClr val="DE4931"/>
              </a:buClr>
              <a:buFont typeface="Wingdings" pitchFamily="2" charset="2"/>
              <a:buChar char="§"/>
            </a:pPr>
            <a:r>
              <a:rPr lang="en-US" sz="1800" dirty="0" smtClean="0">
                <a:solidFill>
                  <a:schemeClr val="tx1"/>
                </a:solidFill>
              </a:rPr>
              <a:t>Lincoln Renewable Energy</a:t>
            </a:r>
          </a:p>
          <a:p>
            <a:pPr marL="231775" indent="-231775">
              <a:lnSpc>
                <a:spcPct val="80000"/>
              </a:lnSpc>
              <a:buClr>
                <a:srgbClr val="DE4931"/>
              </a:buClr>
              <a:buFont typeface="Wingdings" pitchFamily="2" charset="2"/>
              <a:buChar char="§"/>
            </a:pPr>
            <a:r>
              <a:rPr lang="en-US" sz="1800" dirty="0" smtClean="0">
                <a:solidFill>
                  <a:schemeClr val="tx1"/>
                </a:solidFill>
              </a:rPr>
              <a:t>Meridian Solar</a:t>
            </a:r>
          </a:p>
          <a:p>
            <a:pPr marL="231775" indent="-231775">
              <a:lnSpc>
                <a:spcPct val="80000"/>
              </a:lnSpc>
              <a:buClr>
                <a:srgbClr val="DE4931"/>
              </a:buClr>
              <a:buFont typeface="Wingdings" pitchFamily="2" charset="2"/>
              <a:buChar char="§"/>
            </a:pPr>
            <a:r>
              <a:rPr lang="en-US" sz="1800" dirty="0" smtClean="0">
                <a:solidFill>
                  <a:schemeClr val="tx1"/>
                </a:solidFill>
              </a:rPr>
              <a:t>National Scooter Company</a:t>
            </a:r>
          </a:p>
          <a:p>
            <a:pPr marL="231775" indent="-231775">
              <a:lnSpc>
                <a:spcPct val="80000"/>
              </a:lnSpc>
              <a:buClr>
                <a:srgbClr val="DE4931"/>
              </a:buClr>
              <a:buFont typeface="Wingdings" pitchFamily="2" charset="2"/>
              <a:buChar char="§"/>
            </a:pPr>
            <a:r>
              <a:rPr lang="en-US" sz="1800" dirty="0" err="1" smtClean="0">
                <a:solidFill>
                  <a:schemeClr val="tx1"/>
                </a:solidFill>
              </a:rPr>
              <a:t>Nuventix</a:t>
            </a:r>
            <a:endParaRPr lang="en-US" sz="1800" dirty="0" smtClean="0">
              <a:solidFill>
                <a:schemeClr val="tx1"/>
              </a:solidFill>
            </a:endParaRPr>
          </a:p>
          <a:p>
            <a:pPr marL="231775" indent="-231775">
              <a:lnSpc>
                <a:spcPct val="80000"/>
              </a:lnSpc>
              <a:buClr>
                <a:srgbClr val="DE4931"/>
              </a:buClr>
              <a:buFont typeface="Wingdings" pitchFamily="2" charset="2"/>
              <a:buChar char="§"/>
            </a:pPr>
            <a:r>
              <a:rPr lang="en-US" sz="1800" dirty="0" smtClean="0">
                <a:solidFill>
                  <a:schemeClr val="tx1"/>
                </a:solidFill>
              </a:rPr>
              <a:t>Pioneer Green Energy</a:t>
            </a:r>
          </a:p>
          <a:p>
            <a:pPr marL="231775" indent="-231775">
              <a:lnSpc>
                <a:spcPct val="80000"/>
              </a:lnSpc>
              <a:buClr>
                <a:srgbClr val="DE4931"/>
              </a:buClr>
              <a:buFont typeface="Wingdings" pitchFamily="2" charset="2"/>
              <a:buChar char="§"/>
            </a:pPr>
            <a:r>
              <a:rPr lang="en-US" sz="1800" dirty="0" smtClean="0">
                <a:solidFill>
                  <a:schemeClr val="tx1"/>
                </a:solidFill>
              </a:rPr>
              <a:t>RES Americas</a:t>
            </a:r>
          </a:p>
          <a:p>
            <a:pPr marL="231775" indent="-231775">
              <a:lnSpc>
                <a:spcPct val="80000"/>
              </a:lnSpc>
              <a:buClr>
                <a:srgbClr val="DE4931"/>
              </a:buClr>
              <a:buFont typeface="Wingdings" pitchFamily="2" charset="2"/>
              <a:buChar char="§"/>
            </a:pPr>
            <a:r>
              <a:rPr lang="en-US" sz="1800" dirty="0" smtClean="0">
                <a:solidFill>
                  <a:schemeClr val="tx1"/>
                </a:solidFill>
              </a:rPr>
              <a:t>RRE Austin Solar</a:t>
            </a:r>
          </a:p>
          <a:p>
            <a:pPr marL="231775" indent="-231775">
              <a:lnSpc>
                <a:spcPct val="80000"/>
              </a:lnSpc>
              <a:buClr>
                <a:srgbClr val="DE4931"/>
              </a:buClr>
              <a:buFont typeface="Wingdings" pitchFamily="2" charset="2"/>
              <a:buChar char="§"/>
            </a:pPr>
            <a:r>
              <a:rPr lang="en-US" sz="1800" dirty="0" smtClean="0">
                <a:solidFill>
                  <a:schemeClr val="tx1"/>
                </a:solidFill>
              </a:rPr>
              <a:t>Site Controls</a:t>
            </a:r>
          </a:p>
          <a:p>
            <a:pPr marL="231775" indent="-231775">
              <a:lnSpc>
                <a:spcPct val="80000"/>
              </a:lnSpc>
              <a:buClr>
                <a:srgbClr val="DE4931"/>
              </a:buClr>
              <a:buFont typeface="Wingdings" pitchFamily="2" charset="2"/>
              <a:buChar char="§"/>
            </a:pPr>
            <a:r>
              <a:rPr lang="en-US" sz="1800" dirty="0" err="1" smtClean="0">
                <a:solidFill>
                  <a:schemeClr val="tx1"/>
                </a:solidFill>
              </a:rPr>
              <a:t>Skyonic</a:t>
            </a:r>
            <a:endParaRPr lang="en-US" sz="1800" dirty="0" smtClean="0">
              <a:solidFill>
                <a:schemeClr val="tx1"/>
              </a:solidFill>
            </a:endParaRPr>
          </a:p>
          <a:p>
            <a:pPr marL="231775" indent="-231775">
              <a:lnSpc>
                <a:spcPct val="80000"/>
              </a:lnSpc>
              <a:buClr>
                <a:srgbClr val="DE4931"/>
              </a:buClr>
              <a:buFont typeface="Wingdings" pitchFamily="2" charset="2"/>
              <a:buChar char="§"/>
            </a:pPr>
            <a:r>
              <a:rPr lang="en-US" sz="1800" dirty="0" err="1" smtClean="0">
                <a:solidFill>
                  <a:schemeClr val="tx1"/>
                </a:solidFill>
              </a:rPr>
              <a:t>SolarBridge</a:t>
            </a:r>
            <a:r>
              <a:rPr lang="en-US" sz="1800" dirty="0" smtClean="0">
                <a:solidFill>
                  <a:schemeClr val="tx1"/>
                </a:solidFill>
              </a:rPr>
              <a:t> Technologies</a:t>
            </a:r>
          </a:p>
          <a:p>
            <a:pPr marL="231775" indent="-231775">
              <a:lnSpc>
                <a:spcPct val="80000"/>
              </a:lnSpc>
              <a:buClr>
                <a:srgbClr val="DE4931"/>
              </a:buClr>
              <a:buFont typeface="Wingdings" pitchFamily="2" charset="2"/>
              <a:buChar char="§"/>
            </a:pPr>
            <a:r>
              <a:rPr lang="en-US" sz="1800" dirty="0" err="1" smtClean="0">
                <a:solidFill>
                  <a:schemeClr val="tx1"/>
                </a:solidFill>
              </a:rPr>
              <a:t>SunPower</a:t>
            </a:r>
            <a:r>
              <a:rPr lang="en-US" sz="1800" dirty="0" smtClean="0">
                <a:solidFill>
                  <a:schemeClr val="tx1"/>
                </a:solidFill>
              </a:rPr>
              <a:t> Corporation</a:t>
            </a:r>
          </a:p>
          <a:p>
            <a:pPr marL="231775" indent="-231775">
              <a:lnSpc>
                <a:spcPct val="80000"/>
              </a:lnSpc>
              <a:buClr>
                <a:srgbClr val="DE4931"/>
              </a:buClr>
              <a:buFont typeface="Wingdings" pitchFamily="2" charset="2"/>
              <a:buChar char="§"/>
            </a:pPr>
            <a:r>
              <a:rPr lang="en-US" sz="1800" dirty="0" smtClean="0">
                <a:solidFill>
                  <a:schemeClr val="tx1"/>
                </a:solidFill>
              </a:rPr>
              <a:t>TECO-Westinghouse</a:t>
            </a:r>
          </a:p>
          <a:p>
            <a:pPr marL="231775" indent="-231775">
              <a:lnSpc>
                <a:spcPct val="80000"/>
              </a:lnSpc>
              <a:buClr>
                <a:srgbClr val="DE4931"/>
              </a:buClr>
              <a:buFont typeface="Wingdings" pitchFamily="2" charset="2"/>
              <a:buChar char="§"/>
            </a:pPr>
            <a:r>
              <a:rPr lang="en-US" sz="1800" dirty="0" smtClean="0">
                <a:solidFill>
                  <a:schemeClr val="tx1"/>
                </a:solidFill>
              </a:rPr>
              <a:t>Tokyo Electron</a:t>
            </a:r>
          </a:p>
          <a:p>
            <a:pPr marL="231775" indent="-231775">
              <a:lnSpc>
                <a:spcPct val="80000"/>
              </a:lnSpc>
              <a:buClr>
                <a:srgbClr val="DE4931"/>
              </a:buClr>
              <a:buFont typeface="Wingdings" pitchFamily="2" charset="2"/>
              <a:buChar char="§"/>
            </a:pPr>
            <a:r>
              <a:rPr lang="en-US" sz="1800" dirty="0" smtClean="0">
                <a:solidFill>
                  <a:schemeClr val="tx1"/>
                </a:solidFill>
              </a:rPr>
              <a:t>Valence Technology</a:t>
            </a:r>
          </a:p>
          <a:p>
            <a:pPr marL="231775" indent="-231775">
              <a:lnSpc>
                <a:spcPct val="80000"/>
              </a:lnSpc>
              <a:buClr>
                <a:srgbClr val="DE4931"/>
              </a:buClr>
              <a:buFont typeface="Wingdings" pitchFamily="2" charset="2"/>
              <a:buChar char="§"/>
            </a:pPr>
            <a:r>
              <a:rPr lang="en-US" sz="1800" dirty="0" err="1" smtClean="0">
                <a:solidFill>
                  <a:schemeClr val="tx1"/>
                </a:solidFill>
              </a:rPr>
              <a:t>Venti</a:t>
            </a:r>
            <a:r>
              <a:rPr lang="en-US" sz="1800" dirty="0" smtClean="0">
                <a:solidFill>
                  <a:schemeClr val="tx1"/>
                </a:solidFill>
              </a:rPr>
              <a:t> Energy</a:t>
            </a:r>
          </a:p>
          <a:p>
            <a:pPr marL="231775" indent="-231775">
              <a:lnSpc>
                <a:spcPct val="80000"/>
              </a:lnSpc>
              <a:buClr>
                <a:srgbClr val="DE4931"/>
              </a:buClr>
              <a:buFont typeface="Wingdings" pitchFamily="2" charset="2"/>
              <a:buChar char="§"/>
            </a:pPr>
            <a:r>
              <a:rPr lang="en-US" sz="1800" dirty="0" err="1" smtClean="0">
                <a:solidFill>
                  <a:schemeClr val="tx1"/>
                </a:solidFill>
              </a:rPr>
              <a:t>Xtreme</a:t>
            </a:r>
            <a:r>
              <a:rPr lang="en-US" sz="1800" dirty="0" smtClean="0">
                <a:solidFill>
                  <a:schemeClr val="tx1"/>
                </a:solidFill>
              </a:rPr>
              <a:t> Power</a:t>
            </a:r>
          </a:p>
        </p:txBody>
      </p:sp>
      <p:sp>
        <p:nvSpPr>
          <p:cNvPr id="5" name="TextBox 4"/>
          <p:cNvSpPr txBox="1"/>
          <p:nvPr/>
        </p:nvSpPr>
        <p:spPr>
          <a:xfrm>
            <a:off x="3000777" y="2627290"/>
            <a:ext cx="2020035" cy="1815882"/>
          </a:xfrm>
          <a:prstGeom prst="rect">
            <a:avLst/>
          </a:prstGeom>
          <a:noFill/>
        </p:spPr>
        <p:txBody>
          <a:bodyPr wrap="square" rtlCol="0">
            <a:spAutoFit/>
          </a:bodyPr>
          <a:lstStyle/>
          <a:p>
            <a:pPr algn="ctr">
              <a:buClr>
                <a:schemeClr val="accent1"/>
              </a:buClr>
            </a:pPr>
            <a:r>
              <a:rPr lang="en-US" sz="2800" b="1" dirty="0" smtClean="0">
                <a:solidFill>
                  <a:srgbClr val="DE4931"/>
                </a:solidFill>
              </a:rPr>
              <a:t>200 + Companies</a:t>
            </a:r>
          </a:p>
          <a:p>
            <a:pPr algn="ctr">
              <a:buClr>
                <a:schemeClr val="accent1"/>
              </a:buClr>
            </a:pPr>
            <a:r>
              <a:rPr lang="en-US" sz="2800" b="1" dirty="0" smtClean="0">
                <a:solidFill>
                  <a:srgbClr val="DE4931"/>
                </a:solidFill>
              </a:rPr>
              <a:t>20,000 Employees</a:t>
            </a:r>
            <a:endParaRPr lang="en-US" sz="2800" b="1" dirty="0">
              <a:solidFill>
                <a:srgbClr val="DE493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16" y="300038"/>
            <a:ext cx="5143500" cy="830262"/>
          </a:xfrm>
        </p:spPr>
        <p:txBody>
          <a:bodyPr>
            <a:normAutofit/>
          </a:bodyPr>
          <a:lstStyle/>
          <a:p>
            <a:r>
              <a:rPr lang="en-US" dirty="0" smtClean="0"/>
              <a:t>Austin’s Green Tech Trend</a:t>
            </a:r>
            <a:endParaRPr lang="en-US" dirty="0"/>
          </a:p>
        </p:txBody>
      </p:sp>
      <p:sp>
        <p:nvSpPr>
          <p:cNvPr id="4" name=" 3"/>
          <p:cNvSpPr/>
          <p:nvPr/>
        </p:nvSpPr>
        <p:spPr>
          <a:xfrm>
            <a:off x="1036320" y="1219200"/>
            <a:ext cx="7071360" cy="4419599"/>
          </a:xfrm>
          <a:prstGeom prst="swooshArrow">
            <a:avLst>
              <a:gd name="adj1" fmla="val 25000"/>
              <a:gd name="adj2" fmla="val 25000"/>
            </a:avLst>
          </a:prstGeom>
          <a:solidFill>
            <a:schemeClr val="accent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Oval 4"/>
          <p:cNvSpPr/>
          <p:nvPr/>
        </p:nvSpPr>
        <p:spPr>
          <a:xfrm>
            <a:off x="6260433" y="2179459"/>
            <a:ext cx="459638" cy="459638"/>
          </a:xfrm>
          <a:prstGeom prst="ellipse">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Oval 5"/>
          <p:cNvSpPr/>
          <p:nvPr/>
        </p:nvSpPr>
        <p:spPr>
          <a:xfrm>
            <a:off x="4288126" y="2761610"/>
            <a:ext cx="332353" cy="332353"/>
          </a:xfrm>
          <a:prstGeom prst="ellipse">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Oval 6"/>
          <p:cNvSpPr/>
          <p:nvPr/>
        </p:nvSpPr>
        <p:spPr>
          <a:xfrm>
            <a:off x="2454965" y="3846443"/>
            <a:ext cx="183855" cy="183855"/>
          </a:xfrm>
          <a:prstGeom prst="ellipse">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TextBox 4"/>
          <p:cNvSpPr txBox="1">
            <a:spLocks noChangeArrowheads="1"/>
          </p:cNvSpPr>
          <p:nvPr/>
        </p:nvSpPr>
        <p:spPr bwMode="auto">
          <a:xfrm>
            <a:off x="335279" y="1839591"/>
            <a:ext cx="2673627" cy="1600438"/>
          </a:xfrm>
          <a:prstGeom prst="rect">
            <a:avLst/>
          </a:prstGeom>
          <a:noFill/>
          <a:ln w="9525">
            <a:noFill/>
            <a:miter lim="800000"/>
            <a:headEnd/>
            <a:tailEnd/>
          </a:ln>
        </p:spPr>
        <p:txBody>
          <a:bodyPr wrap="square">
            <a:spAutoFit/>
          </a:bodyPr>
          <a:lstStyle/>
          <a:p>
            <a:pPr eaLnBrk="0" hangingPunct="0"/>
            <a:r>
              <a:rPr lang="en-US" b="1" dirty="0">
                <a:solidFill>
                  <a:schemeClr val="accent3"/>
                </a:solidFill>
              </a:rPr>
              <a:t>Past</a:t>
            </a:r>
          </a:p>
          <a:p>
            <a:pPr marL="119063" indent="-119063" eaLnBrk="0" hangingPunct="0">
              <a:buClr>
                <a:schemeClr val="accent1"/>
              </a:buClr>
              <a:buSzPct val="150000"/>
              <a:buFont typeface="Wingdings" pitchFamily="2" charset="2"/>
              <a:buChar char="§"/>
              <a:defRPr/>
            </a:pPr>
            <a:r>
              <a:rPr lang="en-US" sz="1600" dirty="0" smtClean="0"/>
              <a:t> Energy R&amp;D</a:t>
            </a:r>
          </a:p>
          <a:p>
            <a:pPr marL="119063" indent="-119063" eaLnBrk="0" hangingPunct="0">
              <a:buClr>
                <a:schemeClr val="accent1"/>
              </a:buClr>
              <a:buSzPct val="150000"/>
              <a:buFont typeface="Wingdings" pitchFamily="2" charset="2"/>
              <a:buChar char="§"/>
              <a:defRPr/>
            </a:pPr>
            <a:r>
              <a:rPr lang="en-US" sz="1600" dirty="0" smtClean="0"/>
              <a:t> High tech footprint</a:t>
            </a:r>
          </a:p>
          <a:p>
            <a:pPr marL="119063" indent="-119063" eaLnBrk="0" hangingPunct="0">
              <a:buClr>
                <a:schemeClr val="accent1"/>
              </a:buClr>
              <a:buSzPct val="150000"/>
              <a:buFont typeface="Wingdings" pitchFamily="2" charset="2"/>
              <a:buChar char="§"/>
              <a:defRPr/>
            </a:pPr>
            <a:r>
              <a:rPr lang="en-US" sz="1600" dirty="0" smtClean="0"/>
              <a:t> Austin-owned utility</a:t>
            </a:r>
          </a:p>
          <a:p>
            <a:pPr marL="119063" indent="-119063" eaLnBrk="0" hangingPunct="0">
              <a:buClr>
                <a:schemeClr val="accent1"/>
              </a:buClr>
              <a:buSzPct val="150000"/>
              <a:buFont typeface="Wingdings" pitchFamily="2" charset="2"/>
              <a:buChar char="§"/>
              <a:defRPr/>
            </a:pPr>
            <a:r>
              <a:rPr lang="en-US" sz="1600" dirty="0" smtClean="0"/>
              <a:t> Consortia</a:t>
            </a:r>
          </a:p>
          <a:p>
            <a:pPr marL="119063" indent="-119063" eaLnBrk="0" hangingPunct="0">
              <a:buClr>
                <a:schemeClr val="accent1"/>
              </a:buClr>
              <a:buSzPct val="150000"/>
              <a:buFont typeface="Wingdings" pitchFamily="2" charset="2"/>
              <a:buChar char="§"/>
              <a:defRPr/>
            </a:pPr>
            <a:r>
              <a:rPr lang="en-US" sz="1600" dirty="0" smtClean="0"/>
              <a:t> Environmental advocacy</a:t>
            </a:r>
          </a:p>
        </p:txBody>
      </p:sp>
      <p:sp>
        <p:nvSpPr>
          <p:cNvPr id="9" name="TextBox 5"/>
          <p:cNvSpPr txBox="1">
            <a:spLocks noChangeArrowheads="1"/>
          </p:cNvSpPr>
          <p:nvPr/>
        </p:nvSpPr>
        <p:spPr bwMode="auto">
          <a:xfrm>
            <a:off x="3008906" y="4224145"/>
            <a:ext cx="3137643" cy="1631216"/>
          </a:xfrm>
          <a:prstGeom prst="rect">
            <a:avLst/>
          </a:prstGeom>
          <a:noFill/>
          <a:ln w="9525">
            <a:noFill/>
            <a:miter lim="800000"/>
            <a:headEnd/>
            <a:tailEnd/>
          </a:ln>
        </p:spPr>
        <p:txBody>
          <a:bodyPr wrap="square">
            <a:spAutoFit/>
          </a:bodyPr>
          <a:lstStyle/>
          <a:p>
            <a:pPr eaLnBrk="0" hangingPunct="0"/>
            <a:r>
              <a:rPr lang="en-US" b="1" dirty="0">
                <a:solidFill>
                  <a:schemeClr val="accent3"/>
                </a:solidFill>
              </a:rPr>
              <a:t>Present</a:t>
            </a:r>
          </a:p>
          <a:p>
            <a:pPr marL="119063" indent="-119063" eaLnBrk="0" hangingPunct="0">
              <a:buClr>
                <a:schemeClr val="accent1"/>
              </a:buClr>
              <a:buSzPct val="150000"/>
              <a:buFont typeface="Wingdings" pitchFamily="2" charset="2"/>
              <a:buChar char="§"/>
              <a:defRPr/>
            </a:pPr>
            <a:r>
              <a:rPr lang="en-US" sz="1600" dirty="0" smtClean="0"/>
              <a:t> Clean energy R&amp;D</a:t>
            </a:r>
          </a:p>
          <a:p>
            <a:pPr marL="119063" indent="-119063" eaLnBrk="0" hangingPunct="0">
              <a:buClr>
                <a:schemeClr val="accent1"/>
              </a:buClr>
              <a:buSzPct val="150000"/>
              <a:buFont typeface="Wingdings" pitchFamily="2" charset="2"/>
              <a:buChar char="§"/>
              <a:defRPr/>
            </a:pPr>
            <a:r>
              <a:rPr lang="en-US" sz="1600" dirty="0" smtClean="0"/>
              <a:t> Entrepreneurial environment</a:t>
            </a:r>
          </a:p>
          <a:p>
            <a:pPr marL="119063" indent="-119063" eaLnBrk="0" hangingPunct="0">
              <a:buClr>
                <a:schemeClr val="accent1"/>
              </a:buClr>
              <a:buSzPct val="150000"/>
              <a:buFont typeface="Wingdings" pitchFamily="2" charset="2"/>
              <a:buChar char="§"/>
              <a:defRPr/>
            </a:pPr>
            <a:r>
              <a:rPr lang="en-US" sz="1600" dirty="0" smtClean="0"/>
              <a:t> Local public policy incentives</a:t>
            </a:r>
          </a:p>
          <a:p>
            <a:pPr marL="119063" indent="-119063" eaLnBrk="0" hangingPunct="0">
              <a:buClr>
                <a:schemeClr val="accent1"/>
              </a:buClr>
              <a:buSzPct val="150000"/>
              <a:buFont typeface="Wingdings" pitchFamily="2" charset="2"/>
              <a:buChar char="§"/>
              <a:defRPr/>
            </a:pPr>
            <a:r>
              <a:rPr lang="en-US" sz="1600" dirty="0" smtClean="0"/>
              <a:t> Social green movement inertia</a:t>
            </a:r>
          </a:p>
          <a:p>
            <a:pPr marL="119063" indent="-119063" eaLnBrk="0" hangingPunct="0">
              <a:buClr>
                <a:schemeClr val="accent1"/>
              </a:buClr>
              <a:buSzPct val="150000"/>
              <a:buFont typeface="Wingdings" pitchFamily="2" charset="2"/>
              <a:buChar char="§"/>
              <a:defRPr/>
            </a:pPr>
            <a:r>
              <a:rPr lang="en-US" sz="1600" dirty="0" smtClean="0"/>
              <a:t> Green product innovation</a:t>
            </a:r>
            <a:endParaRPr lang="en-US" sz="1600" dirty="0"/>
          </a:p>
        </p:txBody>
      </p:sp>
      <p:sp>
        <p:nvSpPr>
          <p:cNvPr id="11" name="TextBox 6"/>
          <p:cNvSpPr txBox="1">
            <a:spLocks noChangeArrowheads="1"/>
          </p:cNvSpPr>
          <p:nvPr/>
        </p:nvSpPr>
        <p:spPr bwMode="auto">
          <a:xfrm>
            <a:off x="6167654" y="3547037"/>
            <a:ext cx="2839402" cy="2092881"/>
          </a:xfrm>
          <a:prstGeom prst="rect">
            <a:avLst/>
          </a:prstGeom>
          <a:noFill/>
          <a:ln w="9525">
            <a:noFill/>
            <a:miter lim="800000"/>
            <a:headEnd/>
            <a:tailEnd/>
          </a:ln>
        </p:spPr>
        <p:txBody>
          <a:bodyPr wrap="square">
            <a:spAutoFit/>
          </a:bodyPr>
          <a:lstStyle/>
          <a:p>
            <a:pPr eaLnBrk="0" hangingPunct="0"/>
            <a:r>
              <a:rPr lang="en-US" b="1" dirty="0">
                <a:solidFill>
                  <a:schemeClr val="accent3"/>
                </a:solidFill>
              </a:rPr>
              <a:t>Future</a:t>
            </a:r>
          </a:p>
          <a:p>
            <a:pPr marL="119063" indent="-119063" eaLnBrk="0" hangingPunct="0">
              <a:buClr>
                <a:schemeClr val="accent1"/>
              </a:buClr>
              <a:buSzPct val="150000"/>
              <a:buFont typeface="Wingdings" pitchFamily="2" charset="2"/>
              <a:buChar char="§"/>
              <a:defRPr/>
            </a:pPr>
            <a:r>
              <a:rPr lang="en-US" sz="1600" dirty="0" smtClean="0"/>
              <a:t> Leading edge research</a:t>
            </a:r>
          </a:p>
          <a:p>
            <a:pPr marL="119063" indent="-119063" eaLnBrk="0" hangingPunct="0">
              <a:buClr>
                <a:schemeClr val="accent1"/>
              </a:buClr>
              <a:buSzPct val="150000"/>
              <a:buFont typeface="Wingdings" pitchFamily="2" charset="2"/>
              <a:buChar char="§"/>
              <a:defRPr/>
            </a:pPr>
            <a:r>
              <a:rPr lang="en-US" sz="1600" dirty="0" smtClean="0"/>
              <a:t> World </a:t>
            </a:r>
            <a:r>
              <a:rPr lang="en-US" sz="1600" dirty="0" smtClean="0"/>
              <a:t>renowned </a:t>
            </a:r>
            <a:r>
              <a:rPr lang="en-US" sz="1600" dirty="0" smtClean="0"/>
              <a:t>talent</a:t>
            </a:r>
          </a:p>
          <a:p>
            <a:pPr marL="119063" indent="-119063" eaLnBrk="0" hangingPunct="0">
              <a:buClr>
                <a:schemeClr val="accent1"/>
              </a:buClr>
              <a:buSzPct val="150000"/>
              <a:buFont typeface="Wingdings" pitchFamily="2" charset="2"/>
              <a:buChar char="§"/>
              <a:defRPr/>
            </a:pPr>
            <a:r>
              <a:rPr lang="en-US" sz="1600" dirty="0" smtClean="0"/>
              <a:t> Green tech corporate HQs</a:t>
            </a:r>
          </a:p>
          <a:p>
            <a:pPr marL="119063" indent="-119063" eaLnBrk="0" hangingPunct="0">
              <a:buClr>
                <a:schemeClr val="accent1"/>
              </a:buClr>
              <a:buSzPct val="150000"/>
              <a:buFont typeface="Wingdings" pitchFamily="2" charset="2"/>
              <a:buChar char="§"/>
              <a:defRPr/>
            </a:pPr>
            <a:r>
              <a:rPr lang="en-US" sz="1600" dirty="0" smtClean="0"/>
              <a:t> Corporate green accountability</a:t>
            </a:r>
          </a:p>
          <a:p>
            <a:pPr marL="119063" indent="-119063" eaLnBrk="0" hangingPunct="0">
              <a:buClr>
                <a:schemeClr val="accent1"/>
              </a:buClr>
              <a:buSzPct val="150000"/>
              <a:buFont typeface="Wingdings" pitchFamily="2" charset="2"/>
              <a:buChar char="§"/>
              <a:defRPr/>
            </a:pPr>
            <a:r>
              <a:rPr lang="en-US" sz="1600" dirty="0" smtClean="0"/>
              <a:t> Major government policy</a:t>
            </a:r>
          </a:p>
          <a:p>
            <a:pPr marL="119063" indent="-119063" eaLnBrk="0" hangingPunct="0">
              <a:buClr>
                <a:schemeClr val="accent1"/>
              </a:buClr>
              <a:buSzPct val="150000"/>
              <a:buFont typeface="Wingdings" pitchFamily="2" charset="2"/>
              <a:buChar char="§"/>
              <a:defRPr/>
            </a:pPr>
            <a:r>
              <a:rPr lang="en-US" sz="1600" dirty="0" smtClean="0"/>
              <a:t> Smart grid municipal utility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837" y="300038"/>
            <a:ext cx="5143500" cy="830262"/>
          </a:xfrm>
        </p:spPr>
        <p:txBody>
          <a:bodyPr/>
          <a:lstStyle/>
          <a:p>
            <a:r>
              <a:rPr lang="en-US" dirty="0" smtClean="0"/>
              <a:t>Texas:  The Energy Capital</a:t>
            </a:r>
            <a:endParaRPr lang="en-US" dirty="0"/>
          </a:p>
        </p:txBody>
      </p:sp>
      <p:sp>
        <p:nvSpPr>
          <p:cNvPr id="3" name="Content Placeholder 2"/>
          <p:cNvSpPr>
            <a:spLocks noGrp="1"/>
          </p:cNvSpPr>
          <p:nvPr>
            <p:ph idx="1"/>
          </p:nvPr>
        </p:nvSpPr>
        <p:spPr>
          <a:xfrm>
            <a:off x="189684" y="1302443"/>
            <a:ext cx="8461549" cy="5499233"/>
          </a:xfrm>
        </p:spPr>
        <p:txBody>
          <a:bodyPr>
            <a:noAutofit/>
          </a:bodyPr>
          <a:lstStyle/>
          <a:p>
            <a:pPr marL="0" indent="0">
              <a:spcBef>
                <a:spcPts val="0"/>
              </a:spcBef>
              <a:buNone/>
            </a:pPr>
            <a:r>
              <a:rPr lang="en-US" sz="2800" dirty="0" smtClean="0"/>
              <a:t>Texas has been the global leader in the energy industry for over 100 years and is committed to leading the way in renewable energy</a:t>
            </a:r>
          </a:p>
          <a:p>
            <a:pPr marL="674370" lvl="1" indent="-274320">
              <a:lnSpc>
                <a:spcPct val="120000"/>
              </a:lnSpc>
              <a:spcBef>
                <a:spcPts val="0"/>
              </a:spcBef>
            </a:pPr>
            <a:r>
              <a:rPr lang="en-US" sz="2400" dirty="0" smtClean="0"/>
              <a:t>Largest generator of wind power in the nation </a:t>
            </a:r>
          </a:p>
          <a:p>
            <a:pPr marL="674370" lvl="1" indent="-274320">
              <a:lnSpc>
                <a:spcPct val="120000"/>
              </a:lnSpc>
              <a:spcBef>
                <a:spcPts val="0"/>
              </a:spcBef>
            </a:pPr>
            <a:r>
              <a:rPr lang="en-US" sz="2400" dirty="0" smtClean="0"/>
              <a:t>Enough installed wind capacity to power 2.5 million homes (10+ GW installed - 2011)</a:t>
            </a:r>
          </a:p>
          <a:p>
            <a:pPr marL="674370" lvl="1" indent="-274320">
              <a:lnSpc>
                <a:spcPct val="120000"/>
              </a:lnSpc>
              <a:spcBef>
                <a:spcPts val="0"/>
              </a:spcBef>
            </a:pPr>
            <a:r>
              <a:rPr lang="en-US" sz="2400" dirty="0" smtClean="0"/>
              <a:t>General Land Office has made developing renewable resources a top priority</a:t>
            </a:r>
          </a:p>
          <a:p>
            <a:pPr marL="674370" lvl="1" indent="-274320">
              <a:lnSpc>
                <a:spcPct val="120000"/>
              </a:lnSpc>
              <a:spcBef>
                <a:spcPts val="0"/>
              </a:spcBef>
            </a:pPr>
            <a:r>
              <a:rPr lang="en-US" sz="2400" dirty="0" smtClean="0"/>
              <a:t>Texas RPS</a:t>
            </a:r>
          </a:p>
          <a:p>
            <a:pPr marL="1074420" lvl="2" indent="-274320">
              <a:lnSpc>
                <a:spcPct val="120000"/>
              </a:lnSpc>
              <a:spcBef>
                <a:spcPts val="0"/>
              </a:spcBef>
            </a:pPr>
            <a:r>
              <a:rPr lang="en-US" sz="1800" dirty="0" smtClean="0"/>
              <a:t>5,880 MW by 2015 (already surpassed)</a:t>
            </a:r>
          </a:p>
          <a:p>
            <a:pPr marL="1074420" lvl="2" indent="-274320">
              <a:lnSpc>
                <a:spcPct val="120000"/>
              </a:lnSpc>
              <a:spcBef>
                <a:spcPts val="0"/>
              </a:spcBef>
            </a:pPr>
            <a:r>
              <a:rPr lang="en-US" sz="1800" dirty="0" smtClean="0"/>
              <a:t>10,000 MW by 2025</a:t>
            </a:r>
          </a:p>
          <a:p>
            <a:pPr marL="1074420" lvl="2" indent="-274320">
              <a:lnSpc>
                <a:spcPct val="120000"/>
              </a:lnSpc>
              <a:spcBef>
                <a:spcPts val="0"/>
              </a:spcBef>
            </a:pPr>
            <a:r>
              <a:rPr lang="en-US" sz="1800" dirty="0" smtClean="0"/>
              <a:t>500 MW from a renewable source other than wind energy</a:t>
            </a:r>
            <a:endParaRPr lang="en-US"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Infrastructure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Headquarters for the Electric Reliability Council of Texas (ERCOT)</a:t>
            </a:r>
          </a:p>
          <a:p>
            <a:pPr marL="736600" lvl="1" indent="-273050"/>
            <a:r>
              <a:rPr lang="en-US" dirty="0" smtClean="0"/>
              <a:t>Operates the state’s independent electric grid</a:t>
            </a:r>
          </a:p>
          <a:p>
            <a:pPr lvl="1"/>
            <a:r>
              <a:rPr lang="en-US" dirty="0" smtClean="0"/>
              <a:t>Manages the deregulated market for 85% of Texas</a:t>
            </a:r>
          </a:p>
          <a:p>
            <a:pPr lvl="1"/>
            <a:r>
              <a:rPr lang="en-US" dirty="0" smtClean="0"/>
              <a:t>ERCOT provides clean energy companies access to the largest energy market in the nation with an independent and deregulated electric grid.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Clean Energy Council</a:t>
            </a:r>
          </a:p>
          <a:p>
            <a:r>
              <a:rPr lang="en-US" dirty="0" smtClean="0"/>
              <a:t>SXSW Eco Startup Showcase</a:t>
            </a:r>
          </a:p>
          <a:p>
            <a:r>
              <a:rPr lang="en-US" dirty="0" err="1" smtClean="0"/>
              <a:t>CleanTX</a:t>
            </a:r>
            <a:r>
              <a:rPr lang="en-US" dirty="0" smtClean="0"/>
              <a:t> Forum</a:t>
            </a:r>
          </a:p>
          <a:p>
            <a:r>
              <a:rPr lang="en-US" dirty="0" smtClean="0"/>
              <a:t>Solar Energy Entrepreneurs Network (SEEN)</a:t>
            </a:r>
          </a:p>
          <a:p>
            <a:r>
              <a:rPr lang="en-US" dirty="0" smtClean="0"/>
              <a:t>Clean Energy company recruitment, relocation, expansion efforts</a:t>
            </a:r>
          </a:p>
          <a:p>
            <a:r>
              <a:rPr lang="en-US" dirty="0" smtClean="0"/>
              <a:t>Clean energy advocacy efforts</a:t>
            </a:r>
          </a:p>
          <a:p>
            <a:r>
              <a:rPr lang="en-US" dirty="0" smtClean="0"/>
              <a:t>Clean energy strategy alignment: CEI, CTSI, AE, UT Austin, City of Austin, and State of Texas</a:t>
            </a:r>
          </a:p>
          <a:p>
            <a:r>
              <a:rPr lang="en-US" dirty="0" smtClean="0"/>
              <a:t>Pecan Street Project founding board member</a:t>
            </a:r>
          </a:p>
          <a:p>
            <a:pPr>
              <a:buNone/>
            </a:pPr>
            <a:endParaRPr lang="en-US" dirty="0"/>
          </a:p>
        </p:txBody>
      </p:sp>
      <p:sp>
        <p:nvSpPr>
          <p:cNvPr id="3" name="Title 2"/>
          <p:cNvSpPr>
            <a:spLocks noGrp="1"/>
          </p:cNvSpPr>
          <p:nvPr>
            <p:ph type="title"/>
          </p:nvPr>
        </p:nvSpPr>
        <p:spPr/>
        <p:txBody>
          <a:bodyPr/>
          <a:lstStyle/>
          <a:p>
            <a:r>
              <a:rPr lang="en-US" dirty="0" smtClean="0"/>
              <a:t>Austin Chamber Initiatives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9684" y="1315366"/>
            <a:ext cx="8461549" cy="5166202"/>
          </a:xfrm>
        </p:spPr>
        <p:txBody>
          <a:bodyPr>
            <a:normAutofit fontScale="62500" lnSpcReduction="20000"/>
          </a:bodyPr>
          <a:lstStyle/>
          <a:p>
            <a:pPr>
              <a:spcBef>
                <a:spcPts val="0"/>
              </a:spcBef>
            </a:pPr>
            <a:r>
              <a:rPr lang="en-US" dirty="0" smtClean="0"/>
              <a:t>8th largest municipally-owned electric utility in the nation with more than 430,000 customers and $1.3B in annual revenue for the city</a:t>
            </a:r>
          </a:p>
          <a:p>
            <a:pPr>
              <a:spcBef>
                <a:spcPts val="0"/>
              </a:spcBef>
            </a:pPr>
            <a:r>
              <a:rPr lang="en-US" dirty="0" smtClean="0"/>
              <a:t>Recognized national leader in energy conservation and clean energy programs</a:t>
            </a:r>
          </a:p>
          <a:p>
            <a:pPr>
              <a:spcBef>
                <a:spcPts val="0"/>
              </a:spcBef>
            </a:pPr>
            <a:r>
              <a:rPr lang="en-US" dirty="0" smtClean="0"/>
              <a:t>Ranked the top green utility in the nation for its </a:t>
            </a:r>
            <a:r>
              <a:rPr lang="en-US" dirty="0" err="1" smtClean="0"/>
              <a:t>GreenChoice</a:t>
            </a:r>
            <a:r>
              <a:rPr lang="en-US" dirty="0" smtClean="0"/>
              <a:t> renewable power program (9+ years by NREL). Austin has more 100% green-powered businesses than any other city in the U.S.</a:t>
            </a:r>
          </a:p>
          <a:p>
            <a:pPr>
              <a:spcBef>
                <a:spcPts val="0"/>
              </a:spcBef>
            </a:pPr>
            <a:r>
              <a:rPr lang="en-US" dirty="0" smtClean="0"/>
              <a:t>Green Building Program, (nationally ranked) raises the bar on sustainability and energy efficiency in new construction</a:t>
            </a:r>
          </a:p>
          <a:p>
            <a:pPr>
              <a:spcBef>
                <a:spcPts val="0"/>
              </a:spcBef>
            </a:pPr>
            <a:r>
              <a:rPr lang="en-US" dirty="0" smtClean="0"/>
              <a:t>On track to meet 35% of Austin’s power needs from </a:t>
            </a:r>
            <a:r>
              <a:rPr lang="en-US" dirty="0" err="1" smtClean="0"/>
              <a:t>renewables</a:t>
            </a:r>
            <a:r>
              <a:rPr lang="en-US" dirty="0" smtClean="0"/>
              <a:t> by 2020 and deploy a minimum of 200 MW of solar by 2020</a:t>
            </a:r>
          </a:p>
          <a:p>
            <a:pPr>
              <a:spcBef>
                <a:spcPts val="0"/>
              </a:spcBef>
            </a:pPr>
            <a:r>
              <a:rPr lang="en-US" dirty="0" smtClean="0"/>
              <a:t>Aggressive rebates are in place for consumers and businesses for energy saving appliances, photovoltaic systems, high efficiency lighting, solar hot water systems </a:t>
            </a:r>
            <a:r>
              <a:rPr lang="en-US" dirty="0" smtClean="0">
                <a:latin typeface="Calibri"/>
              </a:rPr>
              <a:t>– </a:t>
            </a:r>
            <a:r>
              <a:rPr lang="en-US" dirty="0" smtClean="0"/>
              <a:t>$2.00/watt ($2.50/watt local)</a:t>
            </a:r>
          </a:p>
          <a:p>
            <a:pPr>
              <a:spcBef>
                <a:spcPts val="0"/>
              </a:spcBef>
            </a:pPr>
            <a:r>
              <a:rPr lang="en-US" dirty="0" smtClean="0"/>
              <a:t>Commercial Production Based Incentive (PBI)  - $.14/</a:t>
            </a:r>
            <a:r>
              <a:rPr lang="en-US" dirty="0" err="1" smtClean="0"/>
              <a:t>kwh</a:t>
            </a:r>
            <a:endParaRPr lang="en-US" dirty="0" smtClean="0"/>
          </a:p>
          <a:p>
            <a:pPr>
              <a:spcBef>
                <a:spcPts val="0"/>
              </a:spcBef>
            </a:pPr>
            <a:r>
              <a:rPr lang="en-US" dirty="0" smtClean="0"/>
              <a:t>Value of Solar Compensation - $.128/</a:t>
            </a:r>
            <a:r>
              <a:rPr lang="en-US" dirty="0" err="1" smtClean="0"/>
              <a:t>kwh</a:t>
            </a:r>
            <a:endParaRPr lang="en-US" dirty="0" smtClean="0"/>
          </a:p>
          <a:p>
            <a:pPr>
              <a:buNone/>
            </a:pPr>
            <a:endParaRPr lang="en-US" dirty="0"/>
          </a:p>
        </p:txBody>
      </p:sp>
      <p:sp>
        <p:nvSpPr>
          <p:cNvPr id="3" name="Title 2"/>
          <p:cNvSpPr>
            <a:spLocks noGrp="1"/>
          </p:cNvSpPr>
          <p:nvPr>
            <p:ph type="title"/>
          </p:nvPr>
        </p:nvSpPr>
        <p:spPr/>
        <p:txBody>
          <a:bodyPr/>
          <a:lstStyle/>
          <a:p>
            <a:r>
              <a:rPr lang="en-US" dirty="0" smtClean="0"/>
              <a:t>Austin Energy</a:t>
            </a:r>
            <a:endParaRPr lang="en-US" dirty="0"/>
          </a:p>
        </p:txBody>
      </p:sp>
      <p:pic>
        <p:nvPicPr>
          <p:cNvPr id="4" name="Picture 2"/>
          <p:cNvPicPr>
            <a:picLocks noChangeAspect="1" noChangeArrowheads="1"/>
          </p:cNvPicPr>
          <p:nvPr/>
        </p:nvPicPr>
        <p:blipFill>
          <a:blip r:embed="rId3"/>
          <a:srcRect/>
          <a:stretch>
            <a:fillRect/>
          </a:stretch>
        </p:blipFill>
        <p:spPr bwMode="auto">
          <a:xfrm>
            <a:off x="7497711" y="5633884"/>
            <a:ext cx="1528140" cy="8863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012PresentationTemplate">
  <a:themeElements>
    <a:clrScheme name="Custom 1">
      <a:dk1>
        <a:srgbClr val="312626"/>
      </a:dk1>
      <a:lt1>
        <a:srgbClr val="FFFFFF"/>
      </a:lt1>
      <a:dk2>
        <a:srgbClr val="003D78"/>
      </a:dk2>
      <a:lt2>
        <a:srgbClr val="FFFFFF"/>
      </a:lt2>
      <a:accent1>
        <a:srgbClr val="C00000"/>
      </a:accent1>
      <a:accent2>
        <a:srgbClr val="FAB920"/>
      </a:accent2>
      <a:accent3>
        <a:srgbClr val="003D78"/>
      </a:accent3>
      <a:accent4>
        <a:srgbClr val="D4C5B9"/>
      </a:accent4>
      <a:accent5>
        <a:srgbClr val="5C2C00"/>
      </a:accent5>
      <a:accent6>
        <a:srgbClr val="BFBFBF"/>
      </a:accent6>
      <a:hlink>
        <a:srgbClr val="C00000"/>
      </a:hlink>
      <a:folHlink>
        <a:srgbClr val="C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Slide">
  <a:themeElements>
    <a:clrScheme name="Custom 1">
      <a:dk1>
        <a:srgbClr val="312626"/>
      </a:dk1>
      <a:lt1>
        <a:srgbClr val="FFFFFF"/>
      </a:lt1>
      <a:dk2>
        <a:srgbClr val="003D78"/>
      </a:dk2>
      <a:lt2>
        <a:srgbClr val="FFFFFF"/>
      </a:lt2>
      <a:accent1>
        <a:srgbClr val="003D78"/>
      </a:accent1>
      <a:accent2>
        <a:srgbClr val="FAB920"/>
      </a:accent2>
      <a:accent3>
        <a:srgbClr val="C00000"/>
      </a:accent3>
      <a:accent4>
        <a:srgbClr val="00543B"/>
      </a:accent4>
      <a:accent5>
        <a:srgbClr val="939186"/>
      </a:accent5>
      <a:accent6>
        <a:srgbClr val="312626"/>
      </a:accent6>
      <a:hlink>
        <a:srgbClr val="B89F8C"/>
      </a:hlink>
      <a:folHlink>
        <a:srgbClr val="CE92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ey Message Slide">
  <a:themeElements>
    <a:clrScheme name="Custom 1">
      <a:dk1>
        <a:srgbClr val="312626"/>
      </a:dk1>
      <a:lt1>
        <a:srgbClr val="FFFFFF"/>
      </a:lt1>
      <a:dk2>
        <a:srgbClr val="003D78"/>
      </a:dk2>
      <a:lt2>
        <a:srgbClr val="FFFFFF"/>
      </a:lt2>
      <a:accent1>
        <a:srgbClr val="003D78"/>
      </a:accent1>
      <a:accent2>
        <a:srgbClr val="FAB920"/>
      </a:accent2>
      <a:accent3>
        <a:srgbClr val="C00000"/>
      </a:accent3>
      <a:accent4>
        <a:srgbClr val="00543B"/>
      </a:accent4>
      <a:accent5>
        <a:srgbClr val="939186"/>
      </a:accent5>
      <a:accent6>
        <a:srgbClr val="312626"/>
      </a:accent6>
      <a:hlink>
        <a:srgbClr val="B89F8C"/>
      </a:hlink>
      <a:folHlink>
        <a:srgbClr val="CE920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Slide">
  <a:themeElements>
    <a:clrScheme name="Custom 1">
      <a:dk1>
        <a:srgbClr val="312626"/>
      </a:dk1>
      <a:lt1>
        <a:srgbClr val="FFFFFF"/>
      </a:lt1>
      <a:dk2>
        <a:srgbClr val="003D78"/>
      </a:dk2>
      <a:lt2>
        <a:srgbClr val="FFFFFF"/>
      </a:lt2>
      <a:accent1>
        <a:srgbClr val="C00000"/>
      </a:accent1>
      <a:accent2>
        <a:srgbClr val="FAB920"/>
      </a:accent2>
      <a:accent3>
        <a:srgbClr val="003D78"/>
      </a:accent3>
      <a:accent4>
        <a:srgbClr val="D4C5B9"/>
      </a:accent4>
      <a:accent5>
        <a:srgbClr val="5C2C00"/>
      </a:accent5>
      <a:accent6>
        <a:srgbClr val="BFBFBF"/>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2012PresentationTemplate</Template>
  <TotalTime>332</TotalTime>
  <Words>1866</Words>
  <Application>Microsoft Office PowerPoint</Application>
  <PresentationFormat>On-screen Show (4:3)</PresentationFormat>
  <Paragraphs>306</Paragraphs>
  <Slides>30</Slides>
  <Notes>30</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2012PresentationTemplate</vt:lpstr>
      <vt:lpstr>Divider Slide</vt:lpstr>
      <vt:lpstr>Key Message Slide</vt:lpstr>
      <vt:lpstr>Content Slide</vt:lpstr>
      <vt:lpstr>Austin Clean Energy Overview  October 21, 2012</vt:lpstr>
      <vt:lpstr>Austin Clean Energy Overview</vt:lpstr>
      <vt:lpstr>What is CleanTech?</vt:lpstr>
      <vt:lpstr>Austin’s Clean Energy Industry</vt:lpstr>
      <vt:lpstr>Austin’s Green Tech Trend</vt:lpstr>
      <vt:lpstr>Texas:  The Energy Capital</vt:lpstr>
      <vt:lpstr>Infrastructure</vt:lpstr>
      <vt:lpstr>Austin Chamber Initiatives</vt:lpstr>
      <vt:lpstr>Austin Energy</vt:lpstr>
      <vt:lpstr>Clean Energy Incubator</vt:lpstr>
      <vt:lpstr>Pecan Street, Inc.</vt:lpstr>
      <vt:lpstr>"Pecan Street's smart grid research is generating incredibly valuable information on how, when and on what customers use energy. It will end up as the single greatest collection of consumer energy data that has been developed in the United States.” Dr. Michael Webber, University of Texas researcher</vt:lpstr>
      <vt:lpstr>Pecan Street Consortium</vt:lpstr>
      <vt:lpstr>Consumer-Centered  Field Trials</vt:lpstr>
      <vt:lpstr>August 10, 2011 1-Hour Consumption Data (kW)</vt:lpstr>
      <vt:lpstr>August 10, 2011 15-Minute Consumption Data (kW)</vt:lpstr>
      <vt:lpstr>August 10, 2011 1-Minute Consumption Data (kW)</vt:lpstr>
      <vt:lpstr>Average Daily Load Curve: July 23 to July 29</vt:lpstr>
      <vt:lpstr>August 2011 Average Whole-Home Electricity Usage (kW)</vt:lpstr>
      <vt:lpstr>August 2011 Average Peak Consumption  from Grid (kW)</vt:lpstr>
      <vt:lpstr>August 2011 Average Marginal Price of Wholesale Energy</vt:lpstr>
      <vt:lpstr>August Average – Natural Gas Usage</vt:lpstr>
      <vt:lpstr>Pike Powers Commercialization Lab</vt:lpstr>
      <vt:lpstr>Roadmap</vt:lpstr>
      <vt:lpstr>Slide 25</vt:lpstr>
      <vt:lpstr>Slide 26</vt:lpstr>
      <vt:lpstr>Slide 27</vt:lpstr>
      <vt:lpstr>Slide 28</vt:lpstr>
      <vt:lpstr>Slide 29</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Pecan Street, Inc. Overview June 25, 2012</dc:title>
  <dc:creator>bkerr</dc:creator>
  <cp:lastModifiedBy>Jose Beceiro</cp:lastModifiedBy>
  <cp:revision>14</cp:revision>
  <dcterms:created xsi:type="dcterms:W3CDTF">2012-06-25T16:07:51Z</dcterms:created>
  <dcterms:modified xsi:type="dcterms:W3CDTF">2012-10-21T18:42:58Z</dcterms:modified>
</cp:coreProperties>
</file>